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tmp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0" r:id="rId1"/>
  </p:sldMasterIdLst>
  <p:notesMasterIdLst>
    <p:notesMasterId r:id="rId25"/>
  </p:notesMasterIdLst>
  <p:sldIdLst>
    <p:sldId id="256" r:id="rId2"/>
    <p:sldId id="258" r:id="rId3"/>
    <p:sldId id="288" r:id="rId4"/>
    <p:sldId id="271" r:id="rId5"/>
    <p:sldId id="260" r:id="rId6"/>
    <p:sldId id="289" r:id="rId7"/>
    <p:sldId id="315" r:id="rId8"/>
    <p:sldId id="316" r:id="rId9"/>
    <p:sldId id="317" r:id="rId10"/>
    <p:sldId id="318" r:id="rId11"/>
    <p:sldId id="319" r:id="rId12"/>
    <p:sldId id="290" r:id="rId13"/>
    <p:sldId id="310" r:id="rId14"/>
    <p:sldId id="292" r:id="rId15"/>
    <p:sldId id="311" r:id="rId16"/>
    <p:sldId id="295" r:id="rId17"/>
    <p:sldId id="320" r:id="rId18"/>
    <p:sldId id="296" r:id="rId19"/>
    <p:sldId id="314" r:id="rId20"/>
    <p:sldId id="297" r:id="rId21"/>
    <p:sldId id="303" r:id="rId22"/>
    <p:sldId id="304" r:id="rId23"/>
    <p:sldId id="286" r:id="rId2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71F8EFA-B39B-48FD-B005-A4720C9D3087}" type="datetimeFigureOut">
              <a:rPr lang="en-US"/>
              <a:pPr>
                <a:defRPr/>
              </a:pPr>
              <a:t>27/03/2020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90AF7A47-E430-4EDF-A1BB-AADC97600B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AF7A47-E430-4EDF-A1BB-AADC97600B4B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135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gray">
          <a:xfrm>
            <a:off x="-9525" y="1447800"/>
            <a:ext cx="9164638" cy="3832225"/>
          </a:xfrm>
          <a:custGeom>
            <a:avLst/>
            <a:gdLst>
              <a:gd name="T0" fmla="*/ 2147483647 w 5773"/>
              <a:gd name="T1" fmla="*/ 2147483647 h 2414"/>
              <a:gd name="T2" fmla="*/ 2147483647 w 5773"/>
              <a:gd name="T3" fmla="*/ 2147483647 h 2414"/>
              <a:gd name="T4" fmla="*/ 2147483647 w 5773"/>
              <a:gd name="T5" fmla="*/ 2147483647 h 2414"/>
              <a:gd name="T6" fmla="*/ 2147483647 w 5773"/>
              <a:gd name="T7" fmla="*/ 2147483647 h 2414"/>
              <a:gd name="T8" fmla="*/ 2147483647 w 5773"/>
              <a:gd name="T9" fmla="*/ 2147483647 h 2414"/>
              <a:gd name="T10" fmla="*/ 2147483647 w 5773"/>
              <a:gd name="T11" fmla="*/ 2147483647 h 2414"/>
              <a:gd name="T12" fmla="*/ 2147483647 w 5773"/>
              <a:gd name="T13" fmla="*/ 2147483647 h 2414"/>
              <a:gd name="T14" fmla="*/ 2147483647 w 5773"/>
              <a:gd name="T15" fmla="*/ 2147483647 h 2414"/>
              <a:gd name="T16" fmla="*/ 2147483647 w 5773"/>
              <a:gd name="T17" fmla="*/ 2147483647 h 24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3" h="2414">
                <a:moveTo>
                  <a:pt x="12" y="124"/>
                </a:moveTo>
                <a:cubicBezTo>
                  <a:pt x="150" y="76"/>
                  <a:pt x="581" y="0"/>
                  <a:pt x="1381" y="12"/>
                </a:cubicBezTo>
                <a:cubicBezTo>
                  <a:pt x="2181" y="23"/>
                  <a:pt x="3370" y="437"/>
                  <a:pt x="4064" y="581"/>
                </a:cubicBezTo>
                <a:cubicBezTo>
                  <a:pt x="4758" y="725"/>
                  <a:pt x="5635" y="219"/>
                  <a:pt x="5773" y="118"/>
                </a:cubicBezTo>
                <a:lnTo>
                  <a:pt x="5766" y="2151"/>
                </a:lnTo>
                <a:cubicBezTo>
                  <a:pt x="4994" y="2407"/>
                  <a:pt x="4326" y="2311"/>
                  <a:pt x="3966" y="2263"/>
                </a:cubicBezTo>
                <a:cubicBezTo>
                  <a:pt x="3606" y="2215"/>
                  <a:pt x="2715" y="1873"/>
                  <a:pt x="1963" y="1897"/>
                </a:cubicBezTo>
                <a:cubicBezTo>
                  <a:pt x="1305" y="1893"/>
                  <a:pt x="0" y="2402"/>
                  <a:pt x="6" y="2407"/>
                </a:cubicBezTo>
                <a:cubicBezTo>
                  <a:pt x="12" y="2414"/>
                  <a:pt x="12" y="568"/>
                  <a:pt x="12" y="124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gray">
          <a:xfrm>
            <a:off x="-9525" y="1730375"/>
            <a:ext cx="9150350" cy="3265488"/>
          </a:xfrm>
          <a:custGeom>
            <a:avLst/>
            <a:gdLst>
              <a:gd name="T0" fmla="*/ 2147483647 w 5764"/>
              <a:gd name="T1" fmla="*/ 2147483647 h 2057"/>
              <a:gd name="T2" fmla="*/ 2147483647 w 5764"/>
              <a:gd name="T3" fmla="*/ 2147483647 h 2057"/>
              <a:gd name="T4" fmla="*/ 2147483647 w 5764"/>
              <a:gd name="T5" fmla="*/ 2147483647 h 2057"/>
              <a:gd name="T6" fmla="*/ 2147483647 w 5764"/>
              <a:gd name="T7" fmla="*/ 2147483647 h 2057"/>
              <a:gd name="T8" fmla="*/ 2147483647 w 5764"/>
              <a:gd name="T9" fmla="*/ 2147483647 h 2057"/>
              <a:gd name="T10" fmla="*/ 2147483647 w 5764"/>
              <a:gd name="T11" fmla="*/ 2147483647 h 2057"/>
              <a:gd name="T12" fmla="*/ 2147483647 w 5764"/>
              <a:gd name="T13" fmla="*/ 2147483647 h 2057"/>
              <a:gd name="T14" fmla="*/ 2147483647 w 5764"/>
              <a:gd name="T15" fmla="*/ 2147483647 h 2057"/>
              <a:gd name="T16" fmla="*/ 2147483647 w 5764"/>
              <a:gd name="T17" fmla="*/ 2147483647 h 20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4" h="2057">
                <a:moveTo>
                  <a:pt x="6" y="272"/>
                </a:moveTo>
                <a:cubicBezTo>
                  <a:pt x="144" y="233"/>
                  <a:pt x="656" y="0"/>
                  <a:pt x="1453" y="10"/>
                </a:cubicBezTo>
                <a:cubicBezTo>
                  <a:pt x="2250" y="20"/>
                  <a:pt x="3475" y="403"/>
                  <a:pt x="4182" y="482"/>
                </a:cubicBezTo>
                <a:cubicBezTo>
                  <a:pt x="4890" y="561"/>
                  <a:pt x="5626" y="237"/>
                  <a:pt x="5764" y="154"/>
                </a:cubicBezTo>
                <a:lnTo>
                  <a:pt x="5764" y="1806"/>
                </a:lnTo>
                <a:cubicBezTo>
                  <a:pt x="4919" y="2052"/>
                  <a:pt x="4485" y="2057"/>
                  <a:pt x="4005" y="1994"/>
                </a:cubicBezTo>
                <a:cubicBezTo>
                  <a:pt x="3526" y="1929"/>
                  <a:pt x="2640" y="1502"/>
                  <a:pt x="1891" y="1522"/>
                </a:cubicBezTo>
                <a:cubicBezTo>
                  <a:pt x="1234" y="1519"/>
                  <a:pt x="0" y="1962"/>
                  <a:pt x="6" y="1967"/>
                </a:cubicBezTo>
                <a:cubicBezTo>
                  <a:pt x="12" y="1972"/>
                  <a:pt x="6" y="641"/>
                  <a:pt x="6" y="2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086600" y="1947863"/>
            <a:ext cx="533400" cy="533400"/>
            <a:chOff x="4752" y="1200"/>
            <a:chExt cx="288" cy="288"/>
          </a:xfrm>
        </p:grpSpPr>
        <p:sp>
          <p:nvSpPr>
            <p:cNvPr id="7" name="Oval 20"/>
            <p:cNvSpPr>
              <a:spLocks noChangeArrowheads="1"/>
            </p:cNvSpPr>
            <p:nvPr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Oval 21"/>
            <p:cNvSpPr>
              <a:spLocks noChangeArrowheads="1"/>
            </p:cNvSpPr>
            <p:nvPr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7620000" y="1371600"/>
            <a:ext cx="914400" cy="914400"/>
            <a:chOff x="4992" y="816"/>
            <a:chExt cx="576" cy="576"/>
          </a:xfrm>
        </p:grpSpPr>
        <p:sp>
          <p:nvSpPr>
            <p:cNvPr id="10" name="Oval 23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2" name="Group 25"/>
          <p:cNvGrpSpPr>
            <a:grpSpLocks/>
          </p:cNvGrpSpPr>
          <p:nvPr/>
        </p:nvGrpSpPr>
        <p:grpSpPr bwMode="auto">
          <a:xfrm>
            <a:off x="304800" y="3429000"/>
            <a:ext cx="1295400" cy="1371600"/>
            <a:chOff x="4992" y="816"/>
            <a:chExt cx="576" cy="576"/>
          </a:xfrm>
        </p:grpSpPr>
        <p:sp>
          <p:nvSpPr>
            <p:cNvPr id="13" name="Oval 26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4" name="Oval 27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2590800"/>
            <a:ext cx="7086600" cy="1012825"/>
          </a:xfrm>
          <a:effectLst>
            <a:outerShdw dist="53882" dir="2700000" algn="ctr" rotWithShape="0">
              <a:schemeClr val="tx1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295400" y="3581400"/>
            <a:ext cx="6705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1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1CFD9A70-93B2-4953-ABCD-23843437C4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8" name="Picture 128" descr="a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00" y="95250"/>
            <a:ext cx="1803400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9" descr="b_1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450" y="1968500"/>
            <a:ext cx="10795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03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C -0.08906 0.01505 -0.38802 0.03033 -0.53472 0.09075 C -0.68142 0.15116 -0.81198 0.322 -0.88055 0.36297 C -0.94913 0.40394 -0.93229 0.34237 -0.94583 0.33704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00" y="202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4629 C -0.07778 0.05393 -0.34948 0.0956 -0.46667 0.09166 C -0.58385 0.08773 -0.63611 -0.0007 -0.70278 0.02314 C -0.76944 0.04699 -0.83247 0.19027 -0.86667 0.23426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300" y="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4338F-49EC-4D13-98BD-A63D752B0B6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69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28E3A-DEEF-4BF0-9849-D441B146661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48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65D41-640E-4A4C-B531-68E3D8C306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56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79749-417A-4A9F-A790-94E98C1160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71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60897-9120-408D-94AB-06B4243D7E6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63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794B3-E00C-4AC9-BC22-2839298FB8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308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C287F-F4EF-4D6B-BCBC-85C70BAA710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461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5DFB2-01C3-4AF9-B666-4FBD700CB22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559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3477E-5CCE-42AD-99E3-0F95C95F819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84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CDB98-794E-40A1-91F5-4241CD7BB14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205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7"/>
          <p:cNvGraphicFramePr>
            <a:graphicFrameLocks noChangeAspect="1"/>
          </p:cNvGraphicFramePr>
          <p:nvPr/>
        </p:nvGraphicFramePr>
        <p:xfrm>
          <a:off x="0" y="0"/>
          <a:ext cx="91440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9" name="Image" r:id="rId14" imgW="9561905" imgH="1600000" progId="Photoshop.Image.6">
                  <p:embed/>
                </p:oleObj>
              </mc:Choice>
              <mc:Fallback>
                <p:oleObj name="Image" r:id="rId14" imgW="9561905" imgH="1600000" progId="Photoshop.Image.6">
                  <p:embed/>
                  <p:pic>
                    <p:nvPicPr>
                      <p:cNvPr id="1026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white">
                      <a:xfrm>
                        <a:off x="0" y="0"/>
                        <a:ext cx="9144000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Freeform 16"/>
          <p:cNvSpPr>
            <a:spLocks/>
          </p:cNvSpPr>
          <p:nvPr/>
        </p:nvSpPr>
        <p:spPr bwMode="gray">
          <a:xfrm>
            <a:off x="-11113" y="280988"/>
            <a:ext cx="9155113" cy="1620837"/>
          </a:xfrm>
          <a:custGeom>
            <a:avLst/>
            <a:gdLst>
              <a:gd name="T0" fmla="*/ 2147483647 w 5767"/>
              <a:gd name="T1" fmla="*/ 2147483647 h 1021"/>
              <a:gd name="T2" fmla="*/ 2147483647 w 5767"/>
              <a:gd name="T3" fmla="*/ 2147483647 h 1021"/>
              <a:gd name="T4" fmla="*/ 2147483647 w 5767"/>
              <a:gd name="T5" fmla="*/ 2147483647 h 1021"/>
              <a:gd name="T6" fmla="*/ 2147483647 w 5767"/>
              <a:gd name="T7" fmla="*/ 0 h 1021"/>
              <a:gd name="T8" fmla="*/ 2147483647 w 5767"/>
              <a:gd name="T9" fmla="*/ 2147483647 h 1021"/>
              <a:gd name="T10" fmla="*/ 2147483647 w 5767"/>
              <a:gd name="T11" fmla="*/ 2147483647 h 1021"/>
              <a:gd name="T12" fmla="*/ 2147483647 w 5767"/>
              <a:gd name="T13" fmla="*/ 2147483647 h 1021"/>
              <a:gd name="T14" fmla="*/ 2147483647 w 5767"/>
              <a:gd name="T15" fmla="*/ 2147483647 h 1021"/>
              <a:gd name="T16" fmla="*/ 2147483647 w 5767"/>
              <a:gd name="T17" fmla="*/ 2147483647 h 10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7" h="1021">
                <a:moveTo>
                  <a:pt x="6" y="109"/>
                </a:moveTo>
                <a:cubicBezTo>
                  <a:pt x="144" y="93"/>
                  <a:pt x="626" y="42"/>
                  <a:pt x="1427" y="46"/>
                </a:cubicBezTo>
                <a:cubicBezTo>
                  <a:pt x="2228" y="50"/>
                  <a:pt x="3321" y="224"/>
                  <a:pt x="4032" y="255"/>
                </a:cubicBezTo>
                <a:cubicBezTo>
                  <a:pt x="4742" y="286"/>
                  <a:pt x="5649" y="91"/>
                  <a:pt x="5767" y="0"/>
                </a:cubicBezTo>
                <a:lnTo>
                  <a:pt x="5767" y="776"/>
                </a:lnTo>
                <a:cubicBezTo>
                  <a:pt x="4948" y="879"/>
                  <a:pt x="4543" y="844"/>
                  <a:pt x="4065" y="831"/>
                </a:cubicBezTo>
                <a:cubicBezTo>
                  <a:pt x="3587" y="818"/>
                  <a:pt x="2973" y="694"/>
                  <a:pt x="1984" y="674"/>
                </a:cubicBezTo>
                <a:cubicBezTo>
                  <a:pt x="995" y="654"/>
                  <a:pt x="28" y="969"/>
                  <a:pt x="14" y="995"/>
                </a:cubicBezTo>
                <a:cubicBezTo>
                  <a:pt x="0" y="1021"/>
                  <a:pt x="6" y="255"/>
                  <a:pt x="6" y="109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" name="Freeform 17"/>
          <p:cNvSpPr>
            <a:spLocks/>
          </p:cNvSpPr>
          <p:nvPr/>
        </p:nvSpPr>
        <p:spPr bwMode="gray">
          <a:xfrm>
            <a:off x="-20638" y="533400"/>
            <a:ext cx="9161463" cy="1006475"/>
          </a:xfrm>
          <a:custGeom>
            <a:avLst/>
            <a:gdLst>
              <a:gd name="T0" fmla="*/ 2147483647 w 5771"/>
              <a:gd name="T1" fmla="*/ 2147483647 h 634"/>
              <a:gd name="T2" fmla="*/ 2147483647 w 5771"/>
              <a:gd name="T3" fmla="*/ 2147483647 h 634"/>
              <a:gd name="T4" fmla="*/ 2147483647 w 5771"/>
              <a:gd name="T5" fmla="*/ 2147483647 h 634"/>
              <a:gd name="T6" fmla="*/ 2147483647 w 5771"/>
              <a:gd name="T7" fmla="*/ 2147483647 h 634"/>
              <a:gd name="T8" fmla="*/ 2147483647 w 5771"/>
              <a:gd name="T9" fmla="*/ 2147483647 h 634"/>
              <a:gd name="T10" fmla="*/ 2147483647 w 5771"/>
              <a:gd name="T11" fmla="*/ 2147483647 h 634"/>
              <a:gd name="T12" fmla="*/ 2147483647 w 5771"/>
              <a:gd name="T13" fmla="*/ 2147483647 h 634"/>
              <a:gd name="T14" fmla="*/ 2147483647 w 5771"/>
              <a:gd name="T15" fmla="*/ 2147483647 h 634"/>
              <a:gd name="T16" fmla="*/ 2147483647 w 5771"/>
              <a:gd name="T17" fmla="*/ 2147483647 h 6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1" h="634">
                <a:moveTo>
                  <a:pt x="20" y="109"/>
                </a:moveTo>
                <a:cubicBezTo>
                  <a:pt x="26" y="109"/>
                  <a:pt x="645" y="0"/>
                  <a:pt x="1442" y="3"/>
                </a:cubicBezTo>
                <a:cubicBezTo>
                  <a:pt x="2239" y="6"/>
                  <a:pt x="3443" y="123"/>
                  <a:pt x="4150" y="148"/>
                </a:cubicBezTo>
                <a:cubicBezTo>
                  <a:pt x="4858" y="173"/>
                  <a:pt x="5633" y="63"/>
                  <a:pt x="5771" y="37"/>
                </a:cubicBezTo>
                <a:lnTo>
                  <a:pt x="5771" y="557"/>
                </a:lnTo>
                <a:cubicBezTo>
                  <a:pt x="4926" y="634"/>
                  <a:pt x="4422" y="612"/>
                  <a:pt x="3942" y="592"/>
                </a:cubicBezTo>
                <a:cubicBezTo>
                  <a:pt x="3463" y="572"/>
                  <a:pt x="2588" y="450"/>
                  <a:pt x="1839" y="456"/>
                </a:cubicBezTo>
                <a:cubicBezTo>
                  <a:pt x="1182" y="455"/>
                  <a:pt x="0" y="618"/>
                  <a:pt x="6" y="620"/>
                </a:cubicBezTo>
                <a:cubicBezTo>
                  <a:pt x="12" y="621"/>
                  <a:pt x="14" y="109"/>
                  <a:pt x="20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29" name="Group 18"/>
          <p:cNvGrpSpPr>
            <a:grpSpLocks/>
          </p:cNvGrpSpPr>
          <p:nvPr/>
        </p:nvGrpSpPr>
        <p:grpSpPr bwMode="auto">
          <a:xfrm>
            <a:off x="7740650" y="347663"/>
            <a:ext cx="387350" cy="366712"/>
            <a:chOff x="4752" y="1200"/>
            <a:chExt cx="288" cy="288"/>
          </a:xfrm>
        </p:grpSpPr>
        <p:sp>
          <p:nvSpPr>
            <p:cNvPr id="1043" name="Oval 19"/>
            <p:cNvSpPr>
              <a:spLocks noChangeArrowheads="1"/>
            </p:cNvSpPr>
            <p:nvPr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0" name="Group 21"/>
          <p:cNvGrpSpPr>
            <a:grpSpLocks/>
          </p:cNvGrpSpPr>
          <p:nvPr/>
        </p:nvGrpSpPr>
        <p:grpSpPr bwMode="auto">
          <a:xfrm>
            <a:off x="8153400" y="53975"/>
            <a:ext cx="609600" cy="592138"/>
            <a:chOff x="4992" y="816"/>
            <a:chExt cx="576" cy="576"/>
          </a:xfrm>
        </p:grpSpPr>
        <p:sp>
          <p:nvSpPr>
            <p:cNvPr id="1039" name="Oval 22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gray">
            <a:xfrm>
              <a:off x="4992" y="912"/>
              <a:ext cx="480" cy="38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1" name="Group 24"/>
          <p:cNvGrpSpPr>
            <a:grpSpLocks/>
          </p:cNvGrpSpPr>
          <p:nvPr/>
        </p:nvGrpSpPr>
        <p:grpSpPr bwMode="auto">
          <a:xfrm>
            <a:off x="171450" y="819150"/>
            <a:ext cx="720725" cy="762000"/>
            <a:chOff x="4992" y="816"/>
            <a:chExt cx="576" cy="576"/>
          </a:xfrm>
        </p:grpSpPr>
        <p:sp>
          <p:nvSpPr>
            <p:cNvPr id="1037" name="Oval 25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FF0F71B-A736-47AB-8E4E-72D7E8D0235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914400" y="685800"/>
            <a:ext cx="7391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631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" grpId="0"/>
    </p:bld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tm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nic.net/" TargetMode="External"/><Relationship Id="rId2" Type="http://schemas.openxmlformats.org/officeDocument/2006/relationships/hyperlink" Target="https://www.internic.net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hyperlink" Target="https://www.vnnic.vn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is.net/" TargetMode="External"/><Relationship Id="rId2" Type="http://schemas.openxmlformats.org/officeDocument/2006/relationships/hyperlink" Target="http://www.hvtc.edu.v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87186" y="2514600"/>
            <a:ext cx="8229600" cy="1143000"/>
          </a:xfrm>
        </p:spPr>
        <p:txBody>
          <a:bodyPr/>
          <a:lstStyle/>
          <a:p>
            <a:r>
              <a:rPr lang="en-US" altLang="en-US" smtClean="0"/>
              <a:t>Internet và An toàn dữ liệu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5791200"/>
            <a:ext cx="6400800" cy="381000"/>
          </a:xfrm>
        </p:spPr>
        <p:txBody>
          <a:bodyPr/>
          <a:lstStyle/>
          <a:p>
            <a:r>
              <a:rPr lang="en-US" altLang="en-US" smtClean="0"/>
              <a:t>Nguyễn Văn Đôn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Line 2"/>
          <p:cNvSpPr>
            <a:spLocks noChangeShapeType="1"/>
          </p:cNvSpPr>
          <p:nvPr/>
        </p:nvSpPr>
        <p:spPr bwMode="auto">
          <a:xfrm flipV="1">
            <a:off x="1632879" y="2057400"/>
            <a:ext cx="1116671" cy="1128716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1566474" y="4355916"/>
            <a:ext cx="980924" cy="743445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2749550" y="20574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2749550" y="50292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 flipV="1">
            <a:off x="2654300" y="3090943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 flipV="1">
            <a:off x="1632879" y="4135752"/>
            <a:ext cx="1678192" cy="12383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 flipV="1">
            <a:off x="2689471" y="6221411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Chương 1: Tổng quan về internet</a:t>
            </a:r>
            <a:endParaRPr lang="en-US" altLang="en-US" sz="3200" smtClean="0"/>
          </a:p>
        </p:txBody>
      </p:sp>
      <p:sp>
        <p:nvSpPr>
          <p:cNvPr id="12315" name="Footer Placeholder 3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2314" name="Slide Number Placeholder 3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B49442-5256-47C3-8FF2-584DDB830F4B}" type="slidenum">
              <a:rPr lang="en-US" altLang="en-US" smtClean="0">
                <a:solidFill>
                  <a:schemeClr val="bg1"/>
                </a:solidFill>
              </a:rPr>
              <a:pPr/>
              <a:t>2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grpSp>
        <p:nvGrpSpPr>
          <p:cNvPr id="12298" name="Group 10"/>
          <p:cNvGrpSpPr>
            <a:grpSpLocks/>
          </p:cNvGrpSpPr>
          <p:nvPr/>
        </p:nvGrpSpPr>
        <p:grpSpPr bwMode="auto">
          <a:xfrm>
            <a:off x="159626" y="2338535"/>
            <a:ext cx="1550599" cy="3244701"/>
            <a:chOff x="140" y="1419"/>
            <a:chExt cx="1684" cy="1683"/>
          </a:xfrm>
        </p:grpSpPr>
        <p:sp>
          <p:nvSpPr>
            <p:cNvPr id="7179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180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181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3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pic>
          <p:nvPicPr>
            <p:cNvPr id="12324" name="Picture 19" descr="mark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" y="1773"/>
              <a:ext cx="1011" cy="1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9" name="AutoShape 20"/>
          <p:cNvSpPr>
            <a:spLocks noChangeArrowheads="1"/>
          </p:cNvSpPr>
          <p:nvPr/>
        </p:nvSpPr>
        <p:spPr bwMode="gray">
          <a:xfrm>
            <a:off x="2654202" y="1665844"/>
            <a:ext cx="6032597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00" name="Rectangle 21"/>
          <p:cNvSpPr>
            <a:spLocks noChangeArrowheads="1"/>
          </p:cNvSpPr>
          <p:nvPr/>
        </p:nvSpPr>
        <p:spPr bwMode="auto">
          <a:xfrm>
            <a:off x="2899742" y="1791348"/>
            <a:ext cx="21836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 smtClean="0">
                <a:solidFill>
                  <a:srgbClr val="000000"/>
                </a:solidFill>
              </a:rPr>
              <a:t>1. Khái </a:t>
            </a:r>
            <a:r>
              <a:rPr lang="en-US" altLang="en-US" sz="2800">
                <a:solidFill>
                  <a:srgbClr val="000000"/>
                </a:solidFill>
              </a:rPr>
              <a:t>niệm</a:t>
            </a:r>
          </a:p>
        </p:txBody>
      </p:sp>
      <p:sp>
        <p:nvSpPr>
          <p:cNvPr id="12301" name="AutoShape 22"/>
          <p:cNvSpPr>
            <a:spLocks noChangeArrowheads="1"/>
          </p:cNvSpPr>
          <p:nvPr/>
        </p:nvSpPr>
        <p:spPr bwMode="gray">
          <a:xfrm>
            <a:off x="2610897" y="2692481"/>
            <a:ext cx="6075902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02" name="Rectangle 23"/>
          <p:cNvSpPr>
            <a:spLocks noChangeArrowheads="1"/>
          </p:cNvSpPr>
          <p:nvPr/>
        </p:nvSpPr>
        <p:spPr bwMode="auto">
          <a:xfrm>
            <a:off x="2899742" y="2829650"/>
            <a:ext cx="35589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 smtClean="0">
                <a:solidFill>
                  <a:srgbClr val="000000"/>
                </a:solidFill>
              </a:rPr>
              <a:t>2.Lợi </a:t>
            </a:r>
            <a:r>
              <a:rPr lang="en-US" altLang="en-US" sz="2800">
                <a:solidFill>
                  <a:srgbClr val="000000"/>
                </a:solidFill>
              </a:rPr>
              <a:t>ích của internet</a:t>
            </a:r>
          </a:p>
        </p:txBody>
      </p:sp>
      <p:sp>
        <p:nvSpPr>
          <p:cNvPr id="12303" name="AutoShape 24"/>
          <p:cNvSpPr>
            <a:spLocks noChangeArrowheads="1"/>
          </p:cNvSpPr>
          <p:nvPr/>
        </p:nvSpPr>
        <p:spPr bwMode="gray">
          <a:xfrm>
            <a:off x="2618854" y="3744832"/>
            <a:ext cx="6067945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04" name="Rectangle 25"/>
          <p:cNvSpPr>
            <a:spLocks noChangeArrowheads="1"/>
          </p:cNvSpPr>
          <p:nvPr/>
        </p:nvSpPr>
        <p:spPr bwMode="auto">
          <a:xfrm>
            <a:off x="2865514" y="3870944"/>
            <a:ext cx="30503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 smtClean="0">
                <a:solidFill>
                  <a:srgbClr val="000000"/>
                </a:solidFill>
              </a:rPr>
              <a:t>3.Trình </a:t>
            </a:r>
            <a:r>
              <a:rPr lang="en-US" altLang="en-US" sz="2800">
                <a:solidFill>
                  <a:srgbClr val="000000"/>
                </a:solidFill>
              </a:rPr>
              <a:t>duyệt web</a:t>
            </a:r>
          </a:p>
        </p:txBody>
      </p:sp>
      <p:sp>
        <p:nvSpPr>
          <p:cNvPr id="12305" name="Oval 26"/>
          <p:cNvSpPr>
            <a:spLocks noChangeArrowheads="1"/>
          </p:cNvSpPr>
          <p:nvPr/>
        </p:nvSpPr>
        <p:spPr bwMode="gray">
          <a:xfrm>
            <a:off x="2534698" y="1946275"/>
            <a:ext cx="228600" cy="372588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9B491B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06" name="Oval 27"/>
          <p:cNvSpPr>
            <a:spLocks noChangeArrowheads="1"/>
          </p:cNvSpPr>
          <p:nvPr/>
        </p:nvSpPr>
        <p:spPr bwMode="gray">
          <a:xfrm>
            <a:off x="2539903" y="2907684"/>
            <a:ext cx="228600" cy="372588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93933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96" name="Oval 28"/>
          <p:cNvSpPr>
            <a:spLocks noChangeArrowheads="1"/>
          </p:cNvSpPr>
          <p:nvPr/>
        </p:nvSpPr>
        <p:spPr bwMode="gray">
          <a:xfrm>
            <a:off x="2531769" y="3956445"/>
            <a:ext cx="228600" cy="37258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12308" name="AutoShape 29"/>
          <p:cNvSpPr>
            <a:spLocks noChangeArrowheads="1"/>
          </p:cNvSpPr>
          <p:nvPr/>
        </p:nvSpPr>
        <p:spPr bwMode="gray">
          <a:xfrm>
            <a:off x="2629947" y="4786311"/>
            <a:ext cx="6056853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09" name="Rectangle 30"/>
          <p:cNvSpPr>
            <a:spLocks noChangeArrowheads="1"/>
          </p:cNvSpPr>
          <p:nvPr/>
        </p:nvSpPr>
        <p:spPr bwMode="auto">
          <a:xfrm>
            <a:off x="2844378" y="4926519"/>
            <a:ext cx="52629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>
                <a:solidFill>
                  <a:srgbClr val="000000"/>
                </a:solidFill>
              </a:rPr>
              <a:t>4. Các trình duyệt web phổ biến</a:t>
            </a:r>
          </a:p>
        </p:txBody>
      </p:sp>
      <p:sp>
        <p:nvSpPr>
          <p:cNvPr id="12310" name="Oval 31"/>
          <p:cNvSpPr>
            <a:spLocks noChangeArrowheads="1"/>
          </p:cNvSpPr>
          <p:nvPr/>
        </p:nvSpPr>
        <p:spPr bwMode="gray">
          <a:xfrm>
            <a:off x="2514600" y="4892200"/>
            <a:ext cx="228600" cy="372588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9B491B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11" name="AutoShape 32"/>
          <p:cNvSpPr>
            <a:spLocks noChangeArrowheads="1"/>
          </p:cNvSpPr>
          <p:nvPr/>
        </p:nvSpPr>
        <p:spPr bwMode="gray">
          <a:xfrm>
            <a:off x="2654202" y="5839462"/>
            <a:ext cx="6032598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312" name="Rectangle 33"/>
          <p:cNvSpPr>
            <a:spLocks noChangeArrowheads="1"/>
          </p:cNvSpPr>
          <p:nvPr/>
        </p:nvSpPr>
        <p:spPr bwMode="auto">
          <a:xfrm>
            <a:off x="2849185" y="5982552"/>
            <a:ext cx="55546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/>
              <a:t>5. Tìm kiếm thông tin trên internet</a:t>
            </a:r>
            <a:endParaRPr lang="en-US" altLang="en-US" sz="2800">
              <a:solidFill>
                <a:srgbClr val="000000"/>
              </a:solidFill>
            </a:endParaRPr>
          </a:p>
        </p:txBody>
      </p:sp>
      <p:sp>
        <p:nvSpPr>
          <p:cNvPr id="12313" name="Oval 34"/>
          <p:cNvSpPr>
            <a:spLocks noChangeArrowheads="1"/>
          </p:cNvSpPr>
          <p:nvPr/>
        </p:nvSpPr>
        <p:spPr bwMode="gray">
          <a:xfrm>
            <a:off x="2547398" y="6035117"/>
            <a:ext cx="228600" cy="372588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93933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7" name="Line 2"/>
          <p:cNvSpPr>
            <a:spLocks noChangeShapeType="1"/>
          </p:cNvSpPr>
          <p:nvPr/>
        </p:nvSpPr>
        <p:spPr bwMode="auto">
          <a:xfrm flipV="1">
            <a:off x="1632880" y="3090942"/>
            <a:ext cx="1027576" cy="668731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3"/>
          <p:cNvSpPr>
            <a:spLocks noChangeShapeType="1"/>
          </p:cNvSpPr>
          <p:nvPr/>
        </p:nvSpPr>
        <p:spPr bwMode="auto">
          <a:xfrm>
            <a:off x="1566474" y="4892200"/>
            <a:ext cx="1132489" cy="1329211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Mạng máy tính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04800" y="6233886"/>
            <a:ext cx="8382000" cy="546100"/>
          </a:xfrm>
        </p:spPr>
        <p:txBody>
          <a:bodyPr/>
          <a:lstStyle/>
          <a:p>
            <a:r>
              <a:rPr lang="en-US" altLang="en-US" sz="2400" smtClean="0"/>
              <a:t>Công nghệ cho phép máy tính kết nối với nhau</a:t>
            </a:r>
          </a:p>
        </p:txBody>
      </p:sp>
      <p:sp>
        <p:nvSpPr>
          <p:cNvPr id="13335" name="Footer Placeholder 22"/>
          <p:cNvSpPr>
            <a:spLocks noGrp="1"/>
          </p:cNvSpPr>
          <p:nvPr>
            <p:ph type="ftr" sz="quarter" idx="11"/>
          </p:nvPr>
        </p:nvSpPr>
        <p:spPr>
          <a:xfrm>
            <a:off x="3124200" y="6096000"/>
            <a:ext cx="2895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3334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553200" y="6096000"/>
            <a:ext cx="2133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9E91415-12E9-410B-B4FB-EF07F520F85B}" type="slidenum">
              <a:rPr lang="en-US" altLang="en-US" smtClean="0">
                <a:solidFill>
                  <a:schemeClr val="bg1"/>
                </a:solidFill>
              </a:rPr>
              <a:pPr/>
              <a:t>3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sp>
        <p:nvSpPr>
          <p:cNvPr id="4" name="Line 1026"/>
          <p:cNvSpPr>
            <a:spLocks noChangeShapeType="1"/>
          </p:cNvSpPr>
          <p:nvPr/>
        </p:nvSpPr>
        <p:spPr bwMode="auto">
          <a:xfrm>
            <a:off x="5410200" y="2971800"/>
            <a:ext cx="1828800" cy="11430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Line 1028"/>
          <p:cNvSpPr>
            <a:spLocks noChangeShapeType="1"/>
          </p:cNvSpPr>
          <p:nvPr/>
        </p:nvSpPr>
        <p:spPr bwMode="auto">
          <a:xfrm flipH="1">
            <a:off x="914400" y="2971800"/>
            <a:ext cx="2438400" cy="9144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1029"/>
          <p:cNvSpPr>
            <a:spLocks noChangeShapeType="1"/>
          </p:cNvSpPr>
          <p:nvPr/>
        </p:nvSpPr>
        <p:spPr bwMode="auto">
          <a:xfrm flipH="1" flipV="1">
            <a:off x="1828800" y="2286000"/>
            <a:ext cx="1524000" cy="6096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Line 1030"/>
          <p:cNvSpPr>
            <a:spLocks noChangeShapeType="1"/>
          </p:cNvSpPr>
          <p:nvPr/>
        </p:nvSpPr>
        <p:spPr bwMode="auto">
          <a:xfrm flipV="1">
            <a:off x="5334000" y="2286000"/>
            <a:ext cx="2057400" cy="6096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Line 1031"/>
          <p:cNvSpPr>
            <a:spLocks noChangeShapeType="1"/>
          </p:cNvSpPr>
          <p:nvPr/>
        </p:nvSpPr>
        <p:spPr bwMode="auto">
          <a:xfrm>
            <a:off x="4648200" y="4191000"/>
            <a:ext cx="914400" cy="10668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1032"/>
          <p:cNvSpPr>
            <a:spLocks noChangeShapeType="1"/>
          </p:cNvSpPr>
          <p:nvPr/>
        </p:nvSpPr>
        <p:spPr bwMode="auto">
          <a:xfrm flipV="1">
            <a:off x="3657600" y="2895600"/>
            <a:ext cx="14478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3322" name="Picture 1033" descr="C:\WINNT\Profiles\guest\Application Data\Microsoft\Media Catalog\Downloaded Clips\cl1f\j007921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52800"/>
            <a:ext cx="64293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034" descr="C:\Program Files\Common Files\Microsoft Shared\Clipart\cagcat50\bs00580_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15240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1035" descr="C:\Program Files\Common Files\Microsoft Shared\Clipart\cagcat50\bs00580_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676400"/>
            <a:ext cx="15240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1036" descr="C:\Program Files\Common Files\Microsoft Shared\Clipart\cagcat50\bs00580_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800600"/>
            <a:ext cx="15240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Line 1037"/>
          <p:cNvSpPr>
            <a:spLocks noChangeShapeType="1"/>
          </p:cNvSpPr>
          <p:nvPr/>
        </p:nvSpPr>
        <p:spPr bwMode="auto">
          <a:xfrm flipH="1">
            <a:off x="4495800" y="2971800"/>
            <a:ext cx="762000" cy="10668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Line 1038"/>
          <p:cNvSpPr>
            <a:spLocks noChangeShapeType="1"/>
          </p:cNvSpPr>
          <p:nvPr/>
        </p:nvSpPr>
        <p:spPr bwMode="auto">
          <a:xfrm>
            <a:off x="3581400" y="2895600"/>
            <a:ext cx="914400" cy="10668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1039"/>
          <p:cNvSpPr>
            <a:spLocks noChangeShapeType="1"/>
          </p:cNvSpPr>
          <p:nvPr/>
        </p:nvSpPr>
        <p:spPr bwMode="auto">
          <a:xfrm flipH="1">
            <a:off x="3124200" y="4114800"/>
            <a:ext cx="1295400" cy="12954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29" name="Rectangle 1040"/>
          <p:cNvSpPr>
            <a:spLocks noChangeArrowheads="1"/>
          </p:cNvSpPr>
          <p:nvPr/>
        </p:nvSpPr>
        <p:spPr bwMode="auto">
          <a:xfrm>
            <a:off x="3352800" y="2743200"/>
            <a:ext cx="3048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30" name="Rectangle 1041"/>
          <p:cNvSpPr>
            <a:spLocks noChangeArrowheads="1"/>
          </p:cNvSpPr>
          <p:nvPr/>
        </p:nvSpPr>
        <p:spPr bwMode="auto">
          <a:xfrm>
            <a:off x="4343400" y="3886200"/>
            <a:ext cx="3048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31" name="Rectangle 1042"/>
          <p:cNvSpPr>
            <a:spLocks noChangeArrowheads="1"/>
          </p:cNvSpPr>
          <p:nvPr/>
        </p:nvSpPr>
        <p:spPr bwMode="auto">
          <a:xfrm>
            <a:off x="5105400" y="2743200"/>
            <a:ext cx="3048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algn="ctr" rotWithShape="0">
              <a:schemeClr val="bg2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3332" name="Picture 1043" descr="C:\WINDOWS\Profiles\usa\Application Data\Microsoft\Media Catalog\Downloaded Clips\cl59\j0223518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953000"/>
            <a:ext cx="127000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3" name="Picture 1044" descr="C:\Program Files\Common Files\Microsoft Shared\Clipart\cagcat50\bs00580_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657600"/>
            <a:ext cx="15240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Phân loại mạng máy tính</a:t>
            </a:r>
          </a:p>
        </p:txBody>
      </p:sp>
      <p:sp>
        <p:nvSpPr>
          <p:cNvPr id="14367" name="Footer Placeholder 30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4366" name="Slide Number Placeholder 29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8D0918D-07B1-4201-A585-12E5B0BC2947}" type="slidenum">
              <a:rPr lang="en-US" altLang="en-US" smtClean="0">
                <a:solidFill>
                  <a:schemeClr val="bg1"/>
                </a:solidFill>
              </a:rPr>
              <a:pPr/>
              <a:t>4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sp>
        <p:nvSpPr>
          <p:cNvPr id="20483" name="Freeform 3"/>
          <p:cNvSpPr>
            <a:spLocks/>
          </p:cNvSpPr>
          <p:nvPr/>
        </p:nvSpPr>
        <p:spPr bwMode="gray">
          <a:xfrm flipH="1" flipV="1">
            <a:off x="722313" y="3578225"/>
            <a:ext cx="7607300" cy="1944688"/>
          </a:xfrm>
          <a:custGeom>
            <a:avLst/>
            <a:gdLst>
              <a:gd name="T0" fmla="*/ 3724 w 3796"/>
              <a:gd name="T1" fmla="*/ 288 h 816"/>
              <a:gd name="T2" fmla="*/ 1346 w 3796"/>
              <a:gd name="T3" fmla="*/ 290 h 816"/>
              <a:gd name="T4" fmla="*/ 1246 w 3796"/>
              <a:gd name="T5" fmla="*/ 258 h 816"/>
              <a:gd name="T6" fmla="*/ 1066 w 3796"/>
              <a:gd name="T7" fmla="*/ 79 h 816"/>
              <a:gd name="T8" fmla="*/ 923 w 3796"/>
              <a:gd name="T9" fmla="*/ 4 h 816"/>
              <a:gd name="T10" fmla="*/ 103 w 3796"/>
              <a:gd name="T11" fmla="*/ 4 h 816"/>
              <a:gd name="T12" fmla="*/ 2 w 3796"/>
              <a:gd name="T13" fmla="*/ 88 h 816"/>
              <a:gd name="T14" fmla="*/ 2 w 3796"/>
              <a:gd name="T15" fmla="*/ 729 h 816"/>
              <a:gd name="T16" fmla="*/ 103 w 3796"/>
              <a:gd name="T17" fmla="*/ 804 h 816"/>
              <a:gd name="T18" fmla="*/ 3688 w 3796"/>
              <a:gd name="T19" fmla="*/ 804 h 816"/>
              <a:gd name="T20" fmla="*/ 3790 w 3796"/>
              <a:gd name="T21" fmla="*/ 716 h 816"/>
              <a:gd name="T22" fmla="*/ 3790 w 3796"/>
              <a:gd name="T23" fmla="*/ 356 h 816"/>
              <a:gd name="T24" fmla="*/ 3724 w 3796"/>
              <a:gd name="T25" fmla="*/ 288 h 81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796" h="816">
                <a:moveTo>
                  <a:pt x="3724" y="288"/>
                </a:moveTo>
                <a:cubicBezTo>
                  <a:pt x="2535" y="289"/>
                  <a:pt x="1346" y="290"/>
                  <a:pt x="1346" y="290"/>
                </a:cubicBezTo>
                <a:cubicBezTo>
                  <a:pt x="1304" y="288"/>
                  <a:pt x="1272" y="282"/>
                  <a:pt x="1246" y="258"/>
                </a:cubicBezTo>
                <a:cubicBezTo>
                  <a:pt x="1156" y="168"/>
                  <a:pt x="1066" y="79"/>
                  <a:pt x="1066" y="79"/>
                </a:cubicBezTo>
                <a:cubicBezTo>
                  <a:pt x="1034" y="48"/>
                  <a:pt x="1002" y="0"/>
                  <a:pt x="923" y="4"/>
                </a:cubicBezTo>
                <a:cubicBezTo>
                  <a:pt x="513" y="4"/>
                  <a:pt x="103" y="4"/>
                  <a:pt x="103" y="4"/>
                </a:cubicBezTo>
                <a:cubicBezTo>
                  <a:pt x="38" y="4"/>
                  <a:pt x="0" y="42"/>
                  <a:pt x="2" y="88"/>
                </a:cubicBezTo>
                <a:cubicBezTo>
                  <a:pt x="2" y="410"/>
                  <a:pt x="2" y="729"/>
                  <a:pt x="2" y="729"/>
                </a:cubicBezTo>
                <a:cubicBezTo>
                  <a:pt x="0" y="812"/>
                  <a:pt x="103" y="804"/>
                  <a:pt x="103" y="804"/>
                </a:cubicBezTo>
                <a:cubicBezTo>
                  <a:pt x="1895" y="804"/>
                  <a:pt x="3688" y="804"/>
                  <a:pt x="3688" y="804"/>
                </a:cubicBezTo>
                <a:cubicBezTo>
                  <a:pt x="3688" y="804"/>
                  <a:pt x="3794" y="816"/>
                  <a:pt x="3790" y="716"/>
                </a:cubicBezTo>
                <a:cubicBezTo>
                  <a:pt x="3790" y="536"/>
                  <a:pt x="3790" y="356"/>
                  <a:pt x="3790" y="356"/>
                </a:cubicBezTo>
                <a:cubicBezTo>
                  <a:pt x="3790" y="356"/>
                  <a:pt x="3796" y="288"/>
                  <a:pt x="3724" y="288"/>
                </a:cubicBezTo>
                <a:close/>
              </a:path>
            </a:pathLst>
          </a:custGeom>
          <a:gradFill rotWithShape="1">
            <a:gsLst>
              <a:gs pos="0">
                <a:srgbClr val="B6D74D"/>
              </a:gs>
              <a:gs pos="100000">
                <a:srgbClr val="546324"/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4" name="Freeform 4"/>
          <p:cNvSpPr>
            <a:spLocks/>
          </p:cNvSpPr>
          <p:nvPr/>
        </p:nvSpPr>
        <p:spPr bwMode="gray">
          <a:xfrm>
            <a:off x="708025" y="1524000"/>
            <a:ext cx="7607300" cy="2117725"/>
          </a:xfrm>
          <a:custGeom>
            <a:avLst/>
            <a:gdLst/>
            <a:ahLst/>
            <a:cxnLst>
              <a:cxn ang="0">
                <a:pos x="3724" y="288"/>
              </a:cxn>
              <a:cxn ang="0">
                <a:pos x="1346" y="290"/>
              </a:cxn>
              <a:cxn ang="0">
                <a:pos x="1246" y="258"/>
              </a:cxn>
              <a:cxn ang="0">
                <a:pos x="1066" y="79"/>
              </a:cxn>
              <a:cxn ang="0">
                <a:pos x="923" y="4"/>
              </a:cxn>
              <a:cxn ang="0">
                <a:pos x="103" y="4"/>
              </a:cxn>
              <a:cxn ang="0">
                <a:pos x="2" y="88"/>
              </a:cxn>
              <a:cxn ang="0">
                <a:pos x="2" y="729"/>
              </a:cxn>
              <a:cxn ang="0">
                <a:pos x="103" y="804"/>
              </a:cxn>
              <a:cxn ang="0">
                <a:pos x="3688" y="804"/>
              </a:cxn>
              <a:cxn ang="0">
                <a:pos x="3790" y="716"/>
              </a:cxn>
              <a:cxn ang="0">
                <a:pos x="3790" y="356"/>
              </a:cxn>
              <a:cxn ang="0">
                <a:pos x="3724" y="288"/>
              </a:cxn>
            </a:cxnLst>
            <a:rect l="0" t="0" r="r" b="b"/>
            <a:pathLst>
              <a:path w="3796" h="816">
                <a:moveTo>
                  <a:pt x="3724" y="288"/>
                </a:moveTo>
                <a:cubicBezTo>
                  <a:pt x="2535" y="289"/>
                  <a:pt x="1346" y="290"/>
                  <a:pt x="1346" y="290"/>
                </a:cubicBezTo>
                <a:cubicBezTo>
                  <a:pt x="1304" y="288"/>
                  <a:pt x="1272" y="282"/>
                  <a:pt x="1246" y="258"/>
                </a:cubicBezTo>
                <a:cubicBezTo>
                  <a:pt x="1156" y="168"/>
                  <a:pt x="1066" y="79"/>
                  <a:pt x="1066" y="79"/>
                </a:cubicBezTo>
                <a:cubicBezTo>
                  <a:pt x="1034" y="48"/>
                  <a:pt x="1002" y="0"/>
                  <a:pt x="923" y="4"/>
                </a:cubicBezTo>
                <a:cubicBezTo>
                  <a:pt x="513" y="4"/>
                  <a:pt x="103" y="4"/>
                  <a:pt x="103" y="4"/>
                </a:cubicBezTo>
                <a:cubicBezTo>
                  <a:pt x="38" y="4"/>
                  <a:pt x="0" y="42"/>
                  <a:pt x="2" y="88"/>
                </a:cubicBezTo>
                <a:cubicBezTo>
                  <a:pt x="2" y="410"/>
                  <a:pt x="2" y="729"/>
                  <a:pt x="2" y="729"/>
                </a:cubicBezTo>
                <a:cubicBezTo>
                  <a:pt x="0" y="812"/>
                  <a:pt x="103" y="804"/>
                  <a:pt x="103" y="804"/>
                </a:cubicBezTo>
                <a:cubicBezTo>
                  <a:pt x="1895" y="804"/>
                  <a:pt x="3688" y="804"/>
                  <a:pt x="3688" y="804"/>
                </a:cubicBezTo>
                <a:cubicBezTo>
                  <a:pt x="3688" y="804"/>
                  <a:pt x="3794" y="816"/>
                  <a:pt x="3790" y="716"/>
                </a:cubicBezTo>
                <a:cubicBezTo>
                  <a:pt x="3790" y="536"/>
                  <a:pt x="3790" y="356"/>
                  <a:pt x="3790" y="356"/>
                </a:cubicBezTo>
                <a:cubicBezTo>
                  <a:pt x="3790" y="356"/>
                  <a:pt x="3796" y="288"/>
                  <a:pt x="3724" y="288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gray">
          <a:xfrm>
            <a:off x="928688" y="2803525"/>
            <a:ext cx="1643062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gray">
          <a:xfrm>
            <a:off x="2770188" y="2803525"/>
            <a:ext cx="1643062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gray">
          <a:xfrm>
            <a:off x="4600575" y="2803525"/>
            <a:ext cx="1643063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gray">
          <a:xfrm>
            <a:off x="6442075" y="2803525"/>
            <a:ext cx="1643063" cy="1639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AE9FA"/>
              </a:gs>
            </a:gsLst>
            <a:lin ang="5400000" scaled="1"/>
          </a:gradFill>
          <a:ln w="9525">
            <a:solidFill>
              <a:srgbClr val="F8F8F8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white">
          <a:xfrm>
            <a:off x="749300" y="1652588"/>
            <a:ext cx="2219325" cy="457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333333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i="1">
                <a:solidFill>
                  <a:srgbClr val="F8F8F8"/>
                </a:solidFill>
              </a:rPr>
              <a:t>Khoảng cách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gray">
          <a:xfrm>
            <a:off x="950913" y="3359150"/>
            <a:ext cx="16351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600"/>
              <a:t>phạm vi hẹp, bán kính khoảng vài chục km</a:t>
            </a:r>
            <a:endParaRPr lang="en-US" altLang="en-US" sz="1600">
              <a:solidFill>
                <a:srgbClr val="080808"/>
              </a:solidFill>
            </a:endParaRP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gray">
          <a:xfrm>
            <a:off x="6040438" y="5048250"/>
            <a:ext cx="2219325" cy="366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333333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i="1">
                <a:solidFill>
                  <a:srgbClr val="F8F8F8"/>
                </a:solidFill>
              </a:rPr>
              <a:t>Địa lý</a:t>
            </a: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gray">
          <a:xfrm>
            <a:off x="3121025" y="2349500"/>
            <a:ext cx="15446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>
                <a:solidFill>
                  <a:srgbClr val="F8F8F8"/>
                </a:solidFill>
              </a:rPr>
              <a:t>Mạng máy tính</a:t>
            </a:r>
          </a:p>
        </p:txBody>
      </p:sp>
      <p:cxnSp>
        <p:nvCxnSpPr>
          <p:cNvPr id="20493" name="AutoShape 13"/>
          <p:cNvCxnSpPr>
            <a:cxnSpLocks noChangeShapeType="1"/>
            <a:stCxn id="20485" idx="0"/>
            <a:endCxn id="20492" idx="1"/>
          </p:cNvCxnSpPr>
          <p:nvPr/>
        </p:nvCxnSpPr>
        <p:spPr bwMode="gray">
          <a:xfrm rot="5400000" flipH="1" flipV="1">
            <a:off x="2293938" y="1976438"/>
            <a:ext cx="284162" cy="1370012"/>
          </a:xfrm>
          <a:prstGeom prst="bentConnector2">
            <a:avLst/>
          </a:prstGeom>
          <a:noFill/>
          <a:ln w="9525">
            <a:solidFill>
              <a:srgbClr val="EAEAE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4" name="AutoShape 14"/>
          <p:cNvCxnSpPr>
            <a:cxnSpLocks noChangeShapeType="1"/>
            <a:stCxn id="20488" idx="0"/>
            <a:endCxn id="20492" idx="3"/>
          </p:cNvCxnSpPr>
          <p:nvPr/>
        </p:nvCxnSpPr>
        <p:spPr bwMode="gray">
          <a:xfrm rot="16200000" flipV="1">
            <a:off x="5822951" y="1362075"/>
            <a:ext cx="284162" cy="2598737"/>
          </a:xfrm>
          <a:prstGeom prst="bentConnector2">
            <a:avLst/>
          </a:prstGeom>
          <a:noFill/>
          <a:ln w="9525">
            <a:solidFill>
              <a:srgbClr val="EAEAEA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5" name="AutoShape 15"/>
          <p:cNvCxnSpPr>
            <a:cxnSpLocks noChangeShapeType="1"/>
            <a:stCxn id="20485" idx="2"/>
            <a:endCxn id="20486" idx="2"/>
          </p:cNvCxnSpPr>
          <p:nvPr/>
        </p:nvCxnSpPr>
        <p:spPr bwMode="gray">
          <a:xfrm rot="16200000" flipH="1">
            <a:off x="2670969" y="3523457"/>
            <a:ext cx="1587" cy="1841500"/>
          </a:xfrm>
          <a:prstGeom prst="bentConnector3">
            <a:avLst>
              <a:gd name="adj1" fmla="val 14300000"/>
            </a:avLst>
          </a:prstGeom>
          <a:noFill/>
          <a:ln w="9525">
            <a:solidFill>
              <a:srgbClr val="EAEAEA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6" name="AutoShape 16"/>
          <p:cNvCxnSpPr>
            <a:cxnSpLocks noChangeShapeType="1"/>
            <a:stCxn id="20487" idx="2"/>
            <a:endCxn id="20488" idx="2"/>
          </p:cNvCxnSpPr>
          <p:nvPr/>
        </p:nvCxnSpPr>
        <p:spPr bwMode="gray">
          <a:xfrm rot="16200000" flipH="1">
            <a:off x="6342856" y="3523457"/>
            <a:ext cx="1587" cy="1841500"/>
          </a:xfrm>
          <a:prstGeom prst="bentConnector3">
            <a:avLst>
              <a:gd name="adj1" fmla="val 14300000"/>
            </a:avLst>
          </a:prstGeom>
          <a:noFill/>
          <a:ln w="9525">
            <a:solidFill>
              <a:srgbClr val="EAEAEA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7" name="Rectangle 17"/>
          <p:cNvSpPr>
            <a:spLocks noChangeArrowheads="1"/>
          </p:cNvSpPr>
          <p:nvPr/>
        </p:nvSpPr>
        <p:spPr bwMode="gray">
          <a:xfrm>
            <a:off x="2776538" y="3359150"/>
            <a:ext cx="16351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1600"/>
              <a:t>phạm vi rộng hơn, với</a:t>
            </a:r>
          </a:p>
          <a:p>
            <a:pPr eaLnBrk="1" hangingPunct="1"/>
            <a:r>
              <a:rPr lang="vi-VN" altLang="en-US" sz="1600"/>
              <a:t>bán kính nhỏ hơn 100km</a:t>
            </a:r>
            <a:endParaRPr lang="en-US" altLang="en-US" sz="1600">
              <a:solidFill>
                <a:srgbClr val="080808"/>
              </a:solidFill>
            </a:endParaRPr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gray">
          <a:xfrm>
            <a:off x="4605338" y="3359150"/>
            <a:ext cx="16351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1600"/>
              <a:t>phạm vi mạng có thể vượt</a:t>
            </a:r>
          </a:p>
          <a:p>
            <a:pPr eaLnBrk="1" hangingPunct="1"/>
            <a:r>
              <a:rPr lang="vi-VN" altLang="en-US" sz="1600"/>
              <a:t>biên giới quốc gia, lục địa</a:t>
            </a:r>
            <a:endParaRPr lang="en-US" altLang="en-US" sz="1600">
              <a:solidFill>
                <a:srgbClr val="080808"/>
              </a:solidFill>
            </a:endParaRPr>
          </a:p>
        </p:txBody>
      </p:sp>
      <p:sp>
        <p:nvSpPr>
          <p:cNvPr id="20499" name="Rectangle 19"/>
          <p:cNvSpPr>
            <a:spLocks noChangeArrowheads="1"/>
          </p:cNvSpPr>
          <p:nvPr/>
        </p:nvSpPr>
        <p:spPr bwMode="gray">
          <a:xfrm>
            <a:off x="6454775" y="3359150"/>
            <a:ext cx="16351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600"/>
              <a:t>phạm vi trải rộng trên toàn</a:t>
            </a:r>
          </a:p>
          <a:p>
            <a:pPr eaLnBrk="1" hangingPunct="1"/>
            <a:r>
              <a:rPr lang="en-US" altLang="en-US" sz="1600"/>
              <a:t>thế giới</a:t>
            </a:r>
            <a:endParaRPr lang="en-US" altLang="en-US" sz="1600">
              <a:solidFill>
                <a:srgbClr val="080808"/>
              </a:solidFill>
            </a:endParaRPr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black">
          <a:xfrm>
            <a:off x="1017588" y="2992438"/>
            <a:ext cx="915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tx2"/>
                </a:solidFill>
              </a:rPr>
              <a:t>1. LAN</a:t>
            </a:r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black">
          <a:xfrm>
            <a:off x="2862263" y="2992438"/>
            <a:ext cx="966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tx2"/>
                </a:solidFill>
              </a:rPr>
              <a:t>2. MAN</a:t>
            </a:r>
          </a:p>
        </p:txBody>
      </p:sp>
      <p:sp>
        <p:nvSpPr>
          <p:cNvPr id="20502" name="Rectangle 22"/>
          <p:cNvSpPr>
            <a:spLocks noChangeArrowheads="1"/>
          </p:cNvSpPr>
          <p:nvPr/>
        </p:nvSpPr>
        <p:spPr bwMode="black">
          <a:xfrm>
            <a:off x="4692650" y="2992438"/>
            <a:ext cx="9794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tx2"/>
                </a:solidFill>
              </a:rPr>
              <a:t>3. WAN</a:t>
            </a:r>
          </a:p>
        </p:txBody>
      </p:sp>
      <p:sp>
        <p:nvSpPr>
          <p:cNvPr id="20503" name="Rectangle 23"/>
          <p:cNvSpPr>
            <a:spLocks noChangeArrowheads="1"/>
          </p:cNvSpPr>
          <p:nvPr/>
        </p:nvSpPr>
        <p:spPr bwMode="black">
          <a:xfrm>
            <a:off x="6530975" y="2992438"/>
            <a:ext cx="954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tx2"/>
                </a:solidFill>
              </a:rPr>
              <a:t>4. GAN</a:t>
            </a:r>
          </a:p>
        </p:txBody>
      </p:sp>
      <p:sp>
        <p:nvSpPr>
          <p:cNvPr id="20504" name="AutoShape 24"/>
          <p:cNvSpPr>
            <a:spLocks noChangeArrowheads="1"/>
          </p:cNvSpPr>
          <p:nvPr/>
        </p:nvSpPr>
        <p:spPr bwMode="gray">
          <a:xfrm rot="5400000">
            <a:off x="1643063" y="4092575"/>
            <a:ext cx="177800" cy="152400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505" name="AutoShape 25"/>
          <p:cNvSpPr>
            <a:spLocks noChangeArrowheads="1"/>
          </p:cNvSpPr>
          <p:nvPr/>
        </p:nvSpPr>
        <p:spPr bwMode="gray">
          <a:xfrm rot="5400000">
            <a:off x="3460750" y="4092575"/>
            <a:ext cx="177800" cy="152400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506" name="AutoShape 26"/>
          <p:cNvSpPr>
            <a:spLocks noChangeArrowheads="1"/>
          </p:cNvSpPr>
          <p:nvPr/>
        </p:nvSpPr>
        <p:spPr bwMode="gray">
          <a:xfrm rot="5400000">
            <a:off x="5365750" y="4092575"/>
            <a:ext cx="177800" cy="152400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507" name="Rectangle 27"/>
          <p:cNvSpPr>
            <a:spLocks noChangeArrowheads="1"/>
          </p:cNvSpPr>
          <p:nvPr/>
        </p:nvSpPr>
        <p:spPr bwMode="gray">
          <a:xfrm rot="5400000">
            <a:off x="7170738" y="4092575"/>
            <a:ext cx="177800" cy="15240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20508" name="Rectangle 28"/>
          <p:cNvSpPr>
            <a:spLocks noChangeArrowheads="1"/>
          </p:cNvSpPr>
          <p:nvPr/>
        </p:nvSpPr>
        <p:spPr bwMode="gray">
          <a:xfrm>
            <a:off x="5715000" y="1863725"/>
            <a:ext cx="2540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n-US" sz="1600">
                <a:solidFill>
                  <a:srgbClr val="080808"/>
                </a:solidFill>
              </a:rPr>
              <a:t>* Theo khoảng cách địa lý</a:t>
            </a:r>
          </a:p>
        </p:txBody>
      </p:sp>
      <p:sp>
        <p:nvSpPr>
          <p:cNvPr id="20509" name="Rectangle 29"/>
          <p:cNvSpPr>
            <a:spLocks noChangeArrowheads="1"/>
          </p:cNvSpPr>
          <p:nvPr/>
        </p:nvSpPr>
        <p:spPr bwMode="gray">
          <a:xfrm>
            <a:off x="798513" y="4899025"/>
            <a:ext cx="3392487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/>
              <a:t>Local Area Network – LAN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/>
              <a:t>Metropolitan Area Network – MAN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/>
              <a:t>Wide Area Network – WAN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1600"/>
              <a:t>Global Area Network - GAN</a:t>
            </a:r>
            <a:endParaRPr lang="en-US" altLang="en-US" sz="1600">
              <a:solidFill>
                <a:srgbClr val="080808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0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 animBg="1"/>
      <p:bldP spid="20487" grpId="0" animBg="1"/>
      <p:bldP spid="20488" grpId="0" animBg="1"/>
      <p:bldP spid="20489" grpId="0"/>
      <p:bldP spid="20490" grpId="0"/>
      <p:bldP spid="20491" grpId="0"/>
      <p:bldP spid="20492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 animBg="1"/>
      <p:bldP spid="20505" grpId="0" animBg="1"/>
      <p:bldP spid="20506" grpId="0" animBg="1"/>
      <p:bldP spid="20507" grpId="0" animBg="1"/>
      <p:bldP spid="205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557" y="763021"/>
            <a:ext cx="6384288" cy="563563"/>
          </a:xfrm>
        </p:spPr>
        <p:txBody>
          <a:bodyPr/>
          <a:lstStyle/>
          <a:p>
            <a:r>
              <a:rPr lang="en-US" altLang="en-US" sz="3200" smtClean="0"/>
              <a:t>Phân loại mạng máy tính</a:t>
            </a:r>
          </a:p>
        </p:txBody>
      </p:sp>
      <p:sp>
        <p:nvSpPr>
          <p:cNvPr id="15388" name="Footer Placeholder 30"/>
          <p:cNvSpPr>
            <a:spLocks noGrp="1"/>
          </p:cNvSpPr>
          <p:nvPr>
            <p:ph type="ftr" sz="quarter" idx="11"/>
          </p:nvPr>
        </p:nvSpPr>
        <p:spPr>
          <a:xfrm>
            <a:off x="3124200" y="6689158"/>
            <a:ext cx="2895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5387" name="Slide Number Placeholder 29"/>
          <p:cNvSpPr>
            <a:spLocks noGrp="1"/>
          </p:cNvSpPr>
          <p:nvPr>
            <p:ph type="sldNum" sz="quarter" idx="12"/>
          </p:nvPr>
        </p:nvSpPr>
        <p:spPr>
          <a:xfrm>
            <a:off x="6553200" y="6689158"/>
            <a:ext cx="2133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0E0CD2-7538-4DBE-A610-4E09613DD262}" type="slidenum">
              <a:rPr lang="en-US" altLang="en-US" smtClean="0">
                <a:solidFill>
                  <a:schemeClr val="bg1"/>
                </a:solidFill>
              </a:rPr>
              <a:pPr/>
              <a:t>5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822325" y="2164783"/>
            <a:ext cx="1912938" cy="3605213"/>
            <a:chOff x="513" y="998"/>
            <a:chExt cx="1109" cy="2271"/>
          </a:xfrm>
        </p:grpSpPr>
        <p:sp>
          <p:nvSpPr>
            <p:cNvPr id="15389" name="Freeform 4"/>
            <p:cNvSpPr>
              <a:spLocks/>
            </p:cNvSpPr>
            <p:nvPr/>
          </p:nvSpPr>
          <p:spPr bwMode="gray">
            <a:xfrm flipV="1">
              <a:off x="683" y="2087"/>
              <a:ext cx="933" cy="1182"/>
            </a:xfrm>
            <a:custGeom>
              <a:avLst/>
              <a:gdLst>
                <a:gd name="T0" fmla="*/ 118 w 933"/>
                <a:gd name="T1" fmla="*/ 1044 h 1182"/>
                <a:gd name="T2" fmla="*/ 128 w 933"/>
                <a:gd name="T3" fmla="*/ 340 h 1182"/>
                <a:gd name="T4" fmla="*/ 264 w 933"/>
                <a:gd name="T5" fmla="*/ 210 h 1182"/>
                <a:gd name="T6" fmla="*/ 720 w 933"/>
                <a:gd name="T7" fmla="*/ 202 h 1182"/>
                <a:gd name="T8" fmla="*/ 720 w 933"/>
                <a:gd name="T9" fmla="*/ 320 h 1182"/>
                <a:gd name="T10" fmla="*/ 933 w 933"/>
                <a:gd name="T11" fmla="*/ 153 h 1182"/>
                <a:gd name="T12" fmla="*/ 712 w 933"/>
                <a:gd name="T13" fmla="*/ 0 h 1182"/>
                <a:gd name="T14" fmla="*/ 714 w 933"/>
                <a:gd name="T15" fmla="*/ 92 h 1182"/>
                <a:gd name="T16" fmla="*/ 234 w 933"/>
                <a:gd name="T17" fmla="*/ 94 h 1182"/>
                <a:gd name="T18" fmla="*/ 0 w 933"/>
                <a:gd name="T19" fmla="*/ 298 h 1182"/>
                <a:gd name="T20" fmla="*/ 0 w 933"/>
                <a:gd name="T21" fmla="*/ 1058 h 1182"/>
                <a:gd name="T22" fmla="*/ 118 w 933"/>
                <a:gd name="T23" fmla="*/ 1044 h 1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33" h="1182">
                  <a:moveTo>
                    <a:pt x="118" y="1044"/>
                  </a:moveTo>
                  <a:lnTo>
                    <a:pt x="128" y="340"/>
                  </a:lnTo>
                  <a:cubicBezTo>
                    <a:pt x="134" y="214"/>
                    <a:pt x="182" y="212"/>
                    <a:pt x="264" y="210"/>
                  </a:cubicBezTo>
                  <a:lnTo>
                    <a:pt x="720" y="202"/>
                  </a:lnTo>
                  <a:lnTo>
                    <a:pt x="720" y="320"/>
                  </a:lnTo>
                  <a:lnTo>
                    <a:pt x="933" y="153"/>
                  </a:lnTo>
                  <a:lnTo>
                    <a:pt x="712" y="0"/>
                  </a:lnTo>
                  <a:lnTo>
                    <a:pt x="714" y="92"/>
                  </a:lnTo>
                  <a:cubicBezTo>
                    <a:pt x="714" y="92"/>
                    <a:pt x="406" y="94"/>
                    <a:pt x="234" y="94"/>
                  </a:cubicBezTo>
                  <a:cubicBezTo>
                    <a:pt x="60" y="96"/>
                    <a:pt x="2" y="156"/>
                    <a:pt x="0" y="298"/>
                  </a:cubicBezTo>
                  <a:lnTo>
                    <a:pt x="0" y="1058"/>
                  </a:lnTo>
                  <a:cubicBezTo>
                    <a:pt x="20" y="1182"/>
                    <a:pt x="93" y="1170"/>
                    <a:pt x="118" y="10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0" name="Freeform 5"/>
            <p:cNvSpPr>
              <a:spLocks/>
            </p:cNvSpPr>
            <p:nvPr/>
          </p:nvSpPr>
          <p:spPr bwMode="gray">
            <a:xfrm rot="-5400000">
              <a:off x="917" y="1548"/>
              <a:ext cx="301" cy="1109"/>
            </a:xfrm>
            <a:custGeom>
              <a:avLst/>
              <a:gdLst>
                <a:gd name="T0" fmla="*/ 37 w 142"/>
                <a:gd name="T1" fmla="*/ 1 h 604"/>
                <a:gd name="T2" fmla="*/ 45 w 142"/>
                <a:gd name="T3" fmla="*/ 472 h 604"/>
                <a:gd name="T4" fmla="*/ 0 w 142"/>
                <a:gd name="T5" fmla="*/ 474 h 604"/>
                <a:gd name="T6" fmla="*/ 72 w 142"/>
                <a:gd name="T7" fmla="*/ 604 h 604"/>
                <a:gd name="T8" fmla="*/ 142 w 142"/>
                <a:gd name="T9" fmla="*/ 474 h 604"/>
                <a:gd name="T10" fmla="*/ 100 w 142"/>
                <a:gd name="T11" fmla="*/ 474 h 604"/>
                <a:gd name="T12" fmla="*/ 99 w 142"/>
                <a:gd name="T13" fmla="*/ 0 h 604"/>
                <a:gd name="T14" fmla="*/ 37 w 142"/>
                <a:gd name="T15" fmla="*/ 1 h 6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2" h="604">
                  <a:moveTo>
                    <a:pt x="37" y="1"/>
                  </a:moveTo>
                  <a:lnTo>
                    <a:pt x="45" y="472"/>
                  </a:lnTo>
                  <a:lnTo>
                    <a:pt x="0" y="474"/>
                  </a:lnTo>
                  <a:lnTo>
                    <a:pt x="72" y="604"/>
                  </a:lnTo>
                  <a:lnTo>
                    <a:pt x="142" y="474"/>
                  </a:lnTo>
                  <a:lnTo>
                    <a:pt x="100" y="474"/>
                  </a:lnTo>
                  <a:lnTo>
                    <a:pt x="99" y="0"/>
                  </a:lnTo>
                  <a:lnTo>
                    <a:pt x="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1" name="Freeform 6"/>
            <p:cNvSpPr>
              <a:spLocks/>
            </p:cNvSpPr>
            <p:nvPr/>
          </p:nvSpPr>
          <p:spPr bwMode="gray">
            <a:xfrm>
              <a:off x="677" y="998"/>
              <a:ext cx="933" cy="1182"/>
            </a:xfrm>
            <a:custGeom>
              <a:avLst/>
              <a:gdLst>
                <a:gd name="T0" fmla="*/ 118 w 933"/>
                <a:gd name="T1" fmla="*/ 1044 h 1182"/>
                <a:gd name="T2" fmla="*/ 128 w 933"/>
                <a:gd name="T3" fmla="*/ 340 h 1182"/>
                <a:gd name="T4" fmla="*/ 264 w 933"/>
                <a:gd name="T5" fmla="*/ 210 h 1182"/>
                <a:gd name="T6" fmla="*/ 720 w 933"/>
                <a:gd name="T7" fmla="*/ 202 h 1182"/>
                <a:gd name="T8" fmla="*/ 720 w 933"/>
                <a:gd name="T9" fmla="*/ 320 h 1182"/>
                <a:gd name="T10" fmla="*/ 933 w 933"/>
                <a:gd name="T11" fmla="*/ 153 h 1182"/>
                <a:gd name="T12" fmla="*/ 712 w 933"/>
                <a:gd name="T13" fmla="*/ 0 h 1182"/>
                <a:gd name="T14" fmla="*/ 714 w 933"/>
                <a:gd name="T15" fmla="*/ 92 h 1182"/>
                <a:gd name="T16" fmla="*/ 234 w 933"/>
                <a:gd name="T17" fmla="*/ 94 h 1182"/>
                <a:gd name="T18" fmla="*/ 0 w 933"/>
                <a:gd name="T19" fmla="*/ 298 h 1182"/>
                <a:gd name="T20" fmla="*/ 0 w 933"/>
                <a:gd name="T21" fmla="*/ 1058 h 1182"/>
                <a:gd name="T22" fmla="*/ 118 w 933"/>
                <a:gd name="T23" fmla="*/ 1044 h 1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33" h="1182">
                  <a:moveTo>
                    <a:pt x="118" y="1044"/>
                  </a:moveTo>
                  <a:lnTo>
                    <a:pt x="128" y="340"/>
                  </a:lnTo>
                  <a:cubicBezTo>
                    <a:pt x="134" y="214"/>
                    <a:pt x="182" y="212"/>
                    <a:pt x="264" y="210"/>
                  </a:cubicBezTo>
                  <a:lnTo>
                    <a:pt x="720" y="202"/>
                  </a:lnTo>
                  <a:lnTo>
                    <a:pt x="720" y="320"/>
                  </a:lnTo>
                  <a:lnTo>
                    <a:pt x="933" y="153"/>
                  </a:lnTo>
                  <a:lnTo>
                    <a:pt x="712" y="0"/>
                  </a:lnTo>
                  <a:lnTo>
                    <a:pt x="714" y="92"/>
                  </a:lnTo>
                  <a:cubicBezTo>
                    <a:pt x="714" y="92"/>
                    <a:pt x="406" y="94"/>
                    <a:pt x="234" y="94"/>
                  </a:cubicBezTo>
                  <a:cubicBezTo>
                    <a:pt x="60" y="96"/>
                    <a:pt x="2" y="156"/>
                    <a:pt x="0" y="298"/>
                  </a:cubicBezTo>
                  <a:lnTo>
                    <a:pt x="0" y="1058"/>
                  </a:lnTo>
                  <a:cubicBezTo>
                    <a:pt x="20" y="1182"/>
                    <a:pt x="93" y="1170"/>
                    <a:pt x="118" y="10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23" name="AutoShape 7"/>
          <p:cNvSpPr>
            <a:spLocks noChangeArrowheads="1"/>
          </p:cNvSpPr>
          <p:nvPr/>
        </p:nvSpPr>
        <p:spPr bwMode="gray">
          <a:xfrm>
            <a:off x="3408363" y="3318896"/>
            <a:ext cx="5457825" cy="13049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15365" name="AutoShape 8"/>
          <p:cNvSpPr>
            <a:spLocks noChangeArrowheads="1"/>
          </p:cNvSpPr>
          <p:nvPr/>
        </p:nvSpPr>
        <p:spPr bwMode="gray">
          <a:xfrm>
            <a:off x="4287838" y="3764983"/>
            <a:ext cx="376237" cy="344488"/>
          </a:xfrm>
          <a:prstGeom prst="rightArrow">
            <a:avLst>
              <a:gd name="adj1" fmla="val 50000"/>
              <a:gd name="adj2" fmla="val 45507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ltGray">
          <a:xfrm>
            <a:off x="3446463" y="4841308"/>
            <a:ext cx="5422900" cy="1314450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15367" name="AutoShape 10"/>
          <p:cNvSpPr>
            <a:spLocks noChangeArrowheads="1"/>
          </p:cNvSpPr>
          <p:nvPr/>
        </p:nvSpPr>
        <p:spPr bwMode="gray">
          <a:xfrm>
            <a:off x="4260850" y="5306446"/>
            <a:ext cx="376238" cy="347662"/>
          </a:xfrm>
          <a:prstGeom prst="rightArrow">
            <a:avLst>
              <a:gd name="adj1" fmla="val 50000"/>
              <a:gd name="adj2" fmla="val 45091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gray">
          <a:xfrm>
            <a:off x="3408363" y="1823471"/>
            <a:ext cx="5457825" cy="13049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hlink">
                  <a:alpha val="80000"/>
                </a:schemeClr>
              </a:gs>
              <a:gs pos="100000">
                <a:schemeClr val="hlink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15369" name="AutoShape 12"/>
          <p:cNvSpPr>
            <a:spLocks noChangeArrowheads="1"/>
          </p:cNvSpPr>
          <p:nvPr/>
        </p:nvSpPr>
        <p:spPr bwMode="gray">
          <a:xfrm>
            <a:off x="4268788" y="2269558"/>
            <a:ext cx="376237" cy="344488"/>
          </a:xfrm>
          <a:prstGeom prst="rightArrow">
            <a:avLst>
              <a:gd name="adj1" fmla="val 50000"/>
              <a:gd name="adj2" fmla="val 45507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9" name="AutoShape 13"/>
          <p:cNvSpPr>
            <a:spLocks noChangeArrowheads="1"/>
          </p:cNvSpPr>
          <p:nvPr/>
        </p:nvSpPr>
        <p:spPr bwMode="gray">
          <a:xfrm>
            <a:off x="2825750" y="1807596"/>
            <a:ext cx="1628775" cy="1298575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9804"/>
                  <a:invGamma/>
                </a:schemeClr>
              </a:gs>
            </a:gsLst>
            <a:lin ang="5400000" scaled="1"/>
          </a:gradFill>
          <a:ln w="25400">
            <a:solidFill>
              <a:srgbClr val="FEFEFE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9230" name="Freeform 14"/>
          <p:cNvSpPr>
            <a:spLocks/>
          </p:cNvSpPr>
          <p:nvPr/>
        </p:nvSpPr>
        <p:spPr bwMode="gray">
          <a:xfrm>
            <a:off x="2889250" y="1872683"/>
            <a:ext cx="811213" cy="64928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48627"/>
                  <a:invGamma/>
                </a:schemeClr>
              </a:gs>
              <a:gs pos="50000">
                <a:schemeClr val="hlink">
                  <a:alpha val="0"/>
                </a:schemeClr>
              </a:gs>
              <a:gs pos="100000">
                <a:schemeClr val="hlink">
                  <a:gamma/>
                  <a:tint val="48627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9231" name="AutoShape 15"/>
          <p:cNvSpPr>
            <a:spLocks noChangeArrowheads="1"/>
          </p:cNvSpPr>
          <p:nvPr/>
        </p:nvSpPr>
        <p:spPr bwMode="gray">
          <a:xfrm>
            <a:off x="2838450" y="3309371"/>
            <a:ext cx="1628775" cy="1298575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9804"/>
                  <a:invGamma/>
                </a:schemeClr>
              </a:gs>
            </a:gsLst>
            <a:lin ang="5400000" scaled="1"/>
          </a:gradFill>
          <a:ln w="25400">
            <a:solidFill>
              <a:srgbClr val="FEFEFE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9232" name="Freeform 16"/>
          <p:cNvSpPr>
            <a:spLocks/>
          </p:cNvSpPr>
          <p:nvPr/>
        </p:nvSpPr>
        <p:spPr bwMode="gray">
          <a:xfrm>
            <a:off x="2892425" y="3374458"/>
            <a:ext cx="811213" cy="64928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48627"/>
                  <a:invGamma/>
                </a:schemeClr>
              </a:gs>
              <a:gs pos="50000">
                <a:schemeClr val="folHlink">
                  <a:alpha val="0"/>
                </a:schemeClr>
              </a:gs>
              <a:gs pos="100000">
                <a:schemeClr val="folHlink">
                  <a:gamma/>
                  <a:tint val="48627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9233" name="AutoShape 17"/>
          <p:cNvSpPr>
            <a:spLocks noChangeArrowheads="1"/>
          </p:cNvSpPr>
          <p:nvPr/>
        </p:nvSpPr>
        <p:spPr bwMode="gray">
          <a:xfrm>
            <a:off x="2819400" y="4831783"/>
            <a:ext cx="1628775" cy="1298575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9804"/>
                  <a:invGamma/>
                </a:schemeClr>
              </a:gs>
            </a:gsLst>
            <a:lin ang="5400000" scaled="1"/>
          </a:gradFill>
          <a:ln w="25400">
            <a:solidFill>
              <a:srgbClr val="FEFEFE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9234" name="Freeform 18"/>
          <p:cNvSpPr>
            <a:spLocks/>
          </p:cNvSpPr>
          <p:nvPr/>
        </p:nvSpPr>
        <p:spPr bwMode="gray">
          <a:xfrm>
            <a:off x="2873375" y="4887346"/>
            <a:ext cx="811213" cy="649287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48627"/>
                  <a:invGamma/>
                </a:schemeClr>
              </a:gs>
              <a:gs pos="50000">
                <a:schemeClr val="accent2">
                  <a:alpha val="0"/>
                </a:schemeClr>
              </a:gs>
              <a:gs pos="100000">
                <a:schemeClr val="accent2">
                  <a:gamma/>
                  <a:tint val="48627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pic>
        <p:nvPicPr>
          <p:cNvPr id="9235" name="Picture 19" descr="YG_circl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2983933"/>
            <a:ext cx="1882775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6" name="Text Box 20"/>
          <p:cNvSpPr txBox="1">
            <a:spLocks noChangeArrowheads="1"/>
          </p:cNvSpPr>
          <p:nvPr/>
        </p:nvSpPr>
        <p:spPr bwMode="black">
          <a:xfrm>
            <a:off x="4678363" y="2036196"/>
            <a:ext cx="3932237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1600"/>
              <a:t>được nối vào một đường</a:t>
            </a:r>
            <a:r>
              <a:rPr lang="en-US" altLang="en-US" sz="1600"/>
              <a:t> dây truyền chính (bus)</a:t>
            </a:r>
          </a:p>
          <a:p>
            <a:pPr eaLnBrk="1" hangingPunct="1"/>
            <a:r>
              <a:rPr lang="vi-VN" altLang="en-US" sz="1600"/>
              <a:t>được giới hạn hai đầu bởi một loại</a:t>
            </a:r>
          </a:p>
          <a:p>
            <a:pPr eaLnBrk="1" hangingPunct="1"/>
            <a:r>
              <a:rPr lang="vi-VN" altLang="en-US" sz="1600"/>
              <a:t>đầu nối đặc biệt gọi là terminator</a:t>
            </a:r>
            <a:endParaRPr lang="en-US" altLang="en-US" sz="1600">
              <a:solidFill>
                <a:srgbClr val="000000"/>
              </a:solidFill>
            </a:endParaRP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black">
          <a:xfrm>
            <a:off x="4678363" y="3531621"/>
            <a:ext cx="39322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bao gồm một thiết bị trung tâm là switch hay hub, </a:t>
            </a:r>
            <a:r>
              <a:rPr lang="vi-VN" altLang="en-US"/>
              <a:t>cho phép thực hiện việc nhận và truyền dữ liệu từ trạm</a:t>
            </a:r>
            <a:r>
              <a:rPr lang="en-US" altLang="en-US"/>
              <a:t> này tới các trạm khác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black">
          <a:xfrm>
            <a:off x="4678363" y="5112771"/>
            <a:ext cx="39322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1600"/>
              <a:t>một node được kết</a:t>
            </a:r>
            <a:r>
              <a:rPr lang="en-US" altLang="en-US" sz="1600"/>
              <a:t> nối chính xác với 2 node khác tạo thành một vòng tròn tín hiệu</a:t>
            </a:r>
            <a:endParaRPr lang="en-US" altLang="en-US" sz="1600">
              <a:solidFill>
                <a:srgbClr val="000000"/>
              </a:solidFill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gray">
          <a:xfrm>
            <a:off x="407988" y="3636396"/>
            <a:ext cx="15732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b="1"/>
              <a:t>Kiến trúc mạng</a:t>
            </a: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white">
          <a:xfrm>
            <a:off x="2806700" y="1977458"/>
            <a:ext cx="16732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EFFFF"/>
                </a:solidFill>
              </a:rPr>
              <a:t>Mạng kiểu bus</a:t>
            </a: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white">
          <a:xfrm>
            <a:off x="2806700" y="3536383"/>
            <a:ext cx="16732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EFFFF"/>
                </a:solidFill>
              </a:rPr>
              <a:t>Mạng hình sao</a:t>
            </a: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white">
          <a:xfrm>
            <a:off x="2735263" y="5095308"/>
            <a:ext cx="16732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EFFFF"/>
                </a:solidFill>
              </a:rPr>
              <a:t>Mạng vòng tròn</a:t>
            </a:r>
          </a:p>
        </p:txBody>
      </p:sp>
      <p:pic>
        <p:nvPicPr>
          <p:cNvPr id="27" name="Picture 26" descr="bu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107758"/>
            <a:ext cx="265747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 descr="sta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26558"/>
            <a:ext cx="2428875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 descr="ring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707958"/>
            <a:ext cx="220980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5" grpId="0" animBg="1"/>
      <p:bldP spid="9227" grpId="0" animBg="1"/>
      <p:bldP spid="9229" grpId="0" animBg="1"/>
      <p:bldP spid="9231" grpId="0" animBg="1"/>
      <p:bldP spid="9233" grpId="0" animBg="1"/>
      <p:bldP spid="9236" grpId="0"/>
      <p:bldP spid="9237" grpId="0"/>
      <p:bldP spid="9238" grpId="0"/>
      <p:bldP spid="9239" grpId="0"/>
      <p:bldP spid="9240" grpId="0"/>
      <p:bldP spid="9241" grpId="0"/>
      <p:bldP spid="92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Các thành phần của mạng</a:t>
            </a:r>
          </a:p>
        </p:txBody>
      </p:sp>
      <p:sp>
        <p:nvSpPr>
          <p:cNvPr id="16406" name="Footer Placeholder 10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6405" name="Slide Number Placeholder 10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FFDD6E-A7C0-49CC-B4CA-D9A7F82AD479}" type="slidenum">
              <a:rPr lang="en-US" altLang="en-US" smtClean="0">
                <a:solidFill>
                  <a:schemeClr val="bg1"/>
                </a:solidFill>
              </a:rPr>
              <a:pPr/>
              <a:t>6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sp>
        <p:nvSpPr>
          <p:cNvPr id="16387" name="Line 3"/>
          <p:cNvSpPr>
            <a:spLocks noChangeShapeType="1"/>
          </p:cNvSpPr>
          <p:nvPr/>
        </p:nvSpPr>
        <p:spPr bwMode="auto">
          <a:xfrm flipV="1">
            <a:off x="2363268" y="2805478"/>
            <a:ext cx="6323532" cy="13922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2400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634192" y="2329028"/>
            <a:ext cx="6329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2400"/>
              <a:t>Card mạng: (NIC – Network Interface card)</a:t>
            </a: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634193" y="3181350"/>
            <a:ext cx="6073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/>
              <a:t>Bộ chuyển mạch mạng (hub hay switch)</a:t>
            </a: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2634192" y="4050515"/>
            <a:ext cx="48291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2400"/>
              <a:t>Bộ định tuyến (router)</a:t>
            </a: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2595834" y="4940981"/>
            <a:ext cx="48291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/>
              <a:t>Cổng nối (gateway)</a:t>
            </a: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2546630" y="5883049"/>
            <a:ext cx="65055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vi-VN" altLang="en-US" sz="2400"/>
              <a:t>Modem để kết nối một máy tính vào internet</a:t>
            </a:r>
            <a:endParaRPr lang="en-US" altLang="en-US" sz="2400">
              <a:solidFill>
                <a:srgbClr val="000000"/>
              </a:solidFill>
            </a:endParaRPr>
          </a:p>
        </p:txBody>
      </p:sp>
      <p:grpSp>
        <p:nvGrpSpPr>
          <p:cNvPr id="16393" name="Group 9"/>
          <p:cNvGrpSpPr>
            <a:grpSpLocks/>
          </p:cNvGrpSpPr>
          <p:nvPr/>
        </p:nvGrpSpPr>
        <p:grpSpPr bwMode="auto">
          <a:xfrm rot="4976862" flipH="1">
            <a:off x="2234416" y="2472458"/>
            <a:ext cx="323850" cy="311150"/>
            <a:chOff x="1944" y="1111"/>
            <a:chExt cx="204" cy="196"/>
          </a:xfrm>
        </p:grpSpPr>
        <p:pic>
          <p:nvPicPr>
            <p:cNvPr id="16482" name="Picture 10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3" name="Oval 11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>
                    <a:alpha val="50000"/>
                  </a:srgbClr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 sz="2400">
                <a:latin typeface="Arial" charset="0"/>
              </a:endParaRPr>
            </a:p>
          </p:txBody>
        </p:sp>
        <p:grpSp>
          <p:nvGrpSpPr>
            <p:cNvPr id="16486" name="Group 12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6489" name="Group 1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495" name="AutoShape 1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496" name="AutoShape 1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497" name="AutoShape 1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498" name="AutoShape 1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  <p:grpSp>
            <p:nvGrpSpPr>
              <p:cNvPr id="16490" name="Group 1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491" name="AutoShape 1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492" name="AutoShape 2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493" name="AutoShape 2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494" name="AutoShape 2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</p:grpSp>
        <p:sp>
          <p:nvSpPr>
            <p:cNvPr id="16487" name="Arc 23"/>
            <p:cNvSpPr>
              <a:spLocks/>
            </p:cNvSpPr>
            <p:nvPr/>
          </p:nvSpPr>
          <p:spPr bwMode="gray">
            <a:xfrm rot="3847716">
              <a:off x="1948" y="1107"/>
              <a:ext cx="196" cy="204"/>
            </a:xfrm>
            <a:custGeom>
              <a:avLst/>
              <a:gdLst>
                <a:gd name="T0" fmla="*/ 16 w 43200"/>
                <a:gd name="T1" fmla="*/ 159 h 43155"/>
                <a:gd name="T2" fmla="*/ 104 w 43200"/>
                <a:gd name="T3" fmla="*/ 204 h 43155"/>
                <a:gd name="T4" fmla="*/ 98 w 43200"/>
                <a:gd name="T5" fmla="*/ 102 h 431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lnTo>
                    <a:pt x="3603" y="33544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pic>
          <p:nvPicPr>
            <p:cNvPr id="16488" name="Picture 24" descr="light_shado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94" name="Group 25"/>
          <p:cNvGrpSpPr>
            <a:grpSpLocks/>
          </p:cNvGrpSpPr>
          <p:nvPr/>
        </p:nvGrpSpPr>
        <p:grpSpPr bwMode="auto">
          <a:xfrm flipH="1">
            <a:off x="228598" y="2508250"/>
            <a:ext cx="1866797" cy="1747362"/>
            <a:chOff x="1955" y="1224"/>
            <a:chExt cx="1911" cy="1911"/>
          </a:xfrm>
        </p:grpSpPr>
        <p:sp>
          <p:nvSpPr>
            <p:cNvPr id="16475" name="Oval 26"/>
            <p:cNvSpPr>
              <a:spLocks noChangeArrowheads="1"/>
            </p:cNvSpPr>
            <p:nvPr/>
          </p:nvSpPr>
          <p:spPr bwMode="gray">
            <a:xfrm>
              <a:off x="1955" y="1224"/>
              <a:ext cx="1911" cy="1911"/>
            </a:xfrm>
            <a:prstGeom prst="ellipse">
              <a:avLst/>
            </a:prstGeom>
            <a:noFill/>
            <a:ln w="12700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6476" name="Oval 27"/>
            <p:cNvSpPr>
              <a:spLocks noChangeArrowheads="1"/>
            </p:cNvSpPr>
            <p:nvPr/>
          </p:nvSpPr>
          <p:spPr bwMode="gray">
            <a:xfrm>
              <a:off x="2080" y="1355"/>
              <a:ext cx="1660" cy="1660"/>
            </a:xfrm>
            <a:prstGeom prst="ellipse">
              <a:avLst/>
            </a:prstGeom>
            <a:noFill/>
            <a:ln w="28575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6477" name="Oval 28"/>
            <p:cNvSpPr>
              <a:spLocks noChangeArrowheads="1"/>
            </p:cNvSpPr>
            <p:nvPr/>
          </p:nvSpPr>
          <p:spPr bwMode="gray">
            <a:xfrm>
              <a:off x="2218" y="1499"/>
              <a:ext cx="1396" cy="1396"/>
            </a:xfrm>
            <a:prstGeom prst="ellipse">
              <a:avLst/>
            </a:prstGeom>
            <a:noFill/>
            <a:ln w="38100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6478" name="Oval 29"/>
            <p:cNvSpPr>
              <a:spLocks noChangeArrowheads="1"/>
            </p:cNvSpPr>
            <p:nvPr/>
          </p:nvSpPr>
          <p:spPr bwMode="gray">
            <a:xfrm>
              <a:off x="2338" y="1643"/>
              <a:ext cx="1132" cy="1132"/>
            </a:xfrm>
            <a:prstGeom prst="ellipse">
              <a:avLst/>
            </a:prstGeom>
            <a:noFill/>
            <a:ln w="57150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6479" name="Oval 30"/>
            <p:cNvSpPr>
              <a:spLocks noChangeArrowheads="1"/>
            </p:cNvSpPr>
            <p:nvPr/>
          </p:nvSpPr>
          <p:spPr bwMode="gray">
            <a:xfrm>
              <a:off x="2476" y="1781"/>
              <a:ext cx="868" cy="868"/>
            </a:xfrm>
            <a:prstGeom prst="ellipse">
              <a:avLst/>
            </a:prstGeom>
            <a:noFill/>
            <a:ln w="57150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6480" name="Oval 31"/>
            <p:cNvSpPr>
              <a:spLocks noChangeArrowheads="1"/>
            </p:cNvSpPr>
            <p:nvPr/>
          </p:nvSpPr>
          <p:spPr bwMode="gray">
            <a:xfrm>
              <a:off x="2602" y="1901"/>
              <a:ext cx="616" cy="616"/>
            </a:xfrm>
            <a:prstGeom prst="ellipse">
              <a:avLst/>
            </a:prstGeom>
            <a:noFill/>
            <a:ln w="76200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6481" name="Oval 32"/>
            <p:cNvSpPr>
              <a:spLocks noChangeArrowheads="1"/>
            </p:cNvSpPr>
            <p:nvPr/>
          </p:nvSpPr>
          <p:spPr bwMode="gray">
            <a:xfrm>
              <a:off x="2716" y="2021"/>
              <a:ext cx="388" cy="388"/>
            </a:xfrm>
            <a:prstGeom prst="ellipse">
              <a:avLst/>
            </a:prstGeom>
            <a:noFill/>
            <a:ln w="9525" algn="ctr">
              <a:solidFill>
                <a:srgbClr val="A6B0DA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</p:grpSp>
      <p:pic>
        <p:nvPicPr>
          <p:cNvPr id="16395" name="Picture 33" descr="worldmap_ani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89826" y="2856520"/>
            <a:ext cx="1076781" cy="107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4" name="Rectangle 102"/>
          <p:cNvSpPr>
            <a:spLocks noChangeArrowheads="1"/>
          </p:cNvSpPr>
          <p:nvPr/>
        </p:nvSpPr>
        <p:spPr bwMode="auto">
          <a:xfrm>
            <a:off x="566206" y="1747044"/>
            <a:ext cx="7239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60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D7181F"/>
              </a:buClr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D7181F"/>
                </a:solidFill>
              </a:rPr>
              <a:t> </a:t>
            </a:r>
            <a:r>
              <a:rPr lang="en-US" altLang="en-US" sz="2400" b="1">
                <a:solidFill>
                  <a:srgbClr val="000000"/>
                </a:solidFill>
              </a:rPr>
              <a:t>Mạng máy tính</a:t>
            </a:r>
            <a:r>
              <a:rPr lang="en-US" altLang="en-US" sz="2400"/>
              <a:t>  gồm các thành phần sau:</a:t>
            </a:r>
          </a:p>
        </p:txBody>
      </p:sp>
      <p:sp>
        <p:nvSpPr>
          <p:cNvPr id="105" name="Line 3"/>
          <p:cNvSpPr>
            <a:spLocks noChangeShapeType="1"/>
          </p:cNvSpPr>
          <p:nvPr/>
        </p:nvSpPr>
        <p:spPr bwMode="auto">
          <a:xfrm flipV="1">
            <a:off x="2351006" y="3643678"/>
            <a:ext cx="6323532" cy="13922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106" name="Group 9"/>
          <p:cNvGrpSpPr>
            <a:grpSpLocks/>
          </p:cNvGrpSpPr>
          <p:nvPr/>
        </p:nvGrpSpPr>
        <p:grpSpPr bwMode="auto">
          <a:xfrm rot="4976862" flipH="1">
            <a:off x="2222154" y="3300826"/>
            <a:ext cx="323850" cy="311150"/>
            <a:chOff x="1944" y="1111"/>
            <a:chExt cx="204" cy="196"/>
          </a:xfrm>
        </p:grpSpPr>
        <p:pic>
          <p:nvPicPr>
            <p:cNvPr id="107" name="Picture 10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8" name="Oval 11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>
                    <a:alpha val="50000"/>
                  </a:srgbClr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 sz="2400">
                <a:latin typeface="Arial" charset="0"/>
              </a:endParaRPr>
            </a:p>
          </p:txBody>
        </p:sp>
        <p:grpSp>
          <p:nvGrpSpPr>
            <p:cNvPr id="109" name="Group 12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12" name="Group 1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8" name="AutoShape 1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19" name="AutoShape 1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20" name="AutoShape 1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21" name="AutoShape 1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  <p:grpSp>
            <p:nvGrpSpPr>
              <p:cNvPr id="113" name="Group 1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4" name="AutoShape 1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15" name="AutoShape 2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16" name="AutoShape 2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17" name="AutoShape 2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</p:grpSp>
        <p:sp>
          <p:nvSpPr>
            <p:cNvPr id="110" name="Arc 23"/>
            <p:cNvSpPr>
              <a:spLocks/>
            </p:cNvSpPr>
            <p:nvPr/>
          </p:nvSpPr>
          <p:spPr bwMode="gray">
            <a:xfrm rot="3847716">
              <a:off x="1948" y="1107"/>
              <a:ext cx="196" cy="204"/>
            </a:xfrm>
            <a:custGeom>
              <a:avLst/>
              <a:gdLst>
                <a:gd name="T0" fmla="*/ 16 w 43200"/>
                <a:gd name="T1" fmla="*/ 159 h 43155"/>
                <a:gd name="T2" fmla="*/ 104 w 43200"/>
                <a:gd name="T3" fmla="*/ 204 h 43155"/>
                <a:gd name="T4" fmla="*/ 98 w 43200"/>
                <a:gd name="T5" fmla="*/ 102 h 431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lnTo>
                    <a:pt x="3603" y="33544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pic>
          <p:nvPicPr>
            <p:cNvPr id="111" name="Picture 24" descr="light_shado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" name="Line 3"/>
          <p:cNvSpPr>
            <a:spLocks noChangeShapeType="1"/>
          </p:cNvSpPr>
          <p:nvPr/>
        </p:nvSpPr>
        <p:spPr bwMode="auto">
          <a:xfrm flipV="1">
            <a:off x="2351006" y="4558078"/>
            <a:ext cx="6323532" cy="13922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123" name="Group 9"/>
          <p:cNvGrpSpPr>
            <a:grpSpLocks/>
          </p:cNvGrpSpPr>
          <p:nvPr/>
        </p:nvGrpSpPr>
        <p:grpSpPr bwMode="auto">
          <a:xfrm rot="4976862" flipH="1">
            <a:off x="2222154" y="4215226"/>
            <a:ext cx="323850" cy="311150"/>
            <a:chOff x="1944" y="1111"/>
            <a:chExt cx="204" cy="196"/>
          </a:xfrm>
        </p:grpSpPr>
        <p:pic>
          <p:nvPicPr>
            <p:cNvPr id="124" name="Picture 10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5" name="Oval 11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>
                    <a:alpha val="50000"/>
                  </a:srgbClr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 sz="2400">
                <a:latin typeface="Arial" charset="0"/>
              </a:endParaRPr>
            </a:p>
          </p:txBody>
        </p:sp>
        <p:grpSp>
          <p:nvGrpSpPr>
            <p:cNvPr id="126" name="Group 12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29" name="Group 1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35" name="AutoShape 1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36" name="AutoShape 1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37" name="AutoShape 1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38" name="AutoShape 1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  <p:grpSp>
            <p:nvGrpSpPr>
              <p:cNvPr id="130" name="Group 1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31" name="AutoShape 1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32" name="AutoShape 2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33" name="AutoShape 2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34" name="AutoShape 2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</p:grpSp>
        <p:sp>
          <p:nvSpPr>
            <p:cNvPr id="127" name="Arc 23"/>
            <p:cNvSpPr>
              <a:spLocks/>
            </p:cNvSpPr>
            <p:nvPr/>
          </p:nvSpPr>
          <p:spPr bwMode="gray">
            <a:xfrm rot="3847716">
              <a:off x="1948" y="1107"/>
              <a:ext cx="196" cy="204"/>
            </a:xfrm>
            <a:custGeom>
              <a:avLst/>
              <a:gdLst>
                <a:gd name="T0" fmla="*/ 16 w 43200"/>
                <a:gd name="T1" fmla="*/ 159 h 43155"/>
                <a:gd name="T2" fmla="*/ 104 w 43200"/>
                <a:gd name="T3" fmla="*/ 204 h 43155"/>
                <a:gd name="T4" fmla="*/ 98 w 43200"/>
                <a:gd name="T5" fmla="*/ 102 h 431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lnTo>
                    <a:pt x="3603" y="33544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pic>
          <p:nvPicPr>
            <p:cNvPr id="128" name="Picture 24" descr="light_shado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9" name="Line 3"/>
          <p:cNvSpPr>
            <a:spLocks noChangeShapeType="1"/>
          </p:cNvSpPr>
          <p:nvPr/>
        </p:nvSpPr>
        <p:spPr bwMode="auto">
          <a:xfrm flipV="1">
            <a:off x="2363268" y="5396278"/>
            <a:ext cx="6323532" cy="13922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140" name="Group 9"/>
          <p:cNvGrpSpPr>
            <a:grpSpLocks/>
          </p:cNvGrpSpPr>
          <p:nvPr/>
        </p:nvGrpSpPr>
        <p:grpSpPr bwMode="auto">
          <a:xfrm rot="4976862" flipH="1">
            <a:off x="2234416" y="5074824"/>
            <a:ext cx="323850" cy="311150"/>
            <a:chOff x="1944" y="1111"/>
            <a:chExt cx="204" cy="196"/>
          </a:xfrm>
        </p:grpSpPr>
        <p:pic>
          <p:nvPicPr>
            <p:cNvPr id="141" name="Picture 10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2" name="Oval 11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>
                    <a:alpha val="50000"/>
                  </a:srgbClr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 sz="2400">
                <a:latin typeface="Arial" charset="0"/>
              </a:endParaRPr>
            </a:p>
          </p:txBody>
        </p:sp>
        <p:grpSp>
          <p:nvGrpSpPr>
            <p:cNvPr id="143" name="Group 12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46" name="Group 1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52" name="AutoShape 1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53" name="AutoShape 1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54" name="AutoShape 1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55" name="AutoShape 1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  <p:grpSp>
            <p:nvGrpSpPr>
              <p:cNvPr id="147" name="Group 1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48" name="AutoShape 1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49" name="AutoShape 2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50" name="AutoShape 2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51" name="AutoShape 2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</p:grpSp>
        <p:sp>
          <p:nvSpPr>
            <p:cNvPr id="144" name="Arc 23"/>
            <p:cNvSpPr>
              <a:spLocks/>
            </p:cNvSpPr>
            <p:nvPr/>
          </p:nvSpPr>
          <p:spPr bwMode="gray">
            <a:xfrm rot="3847716">
              <a:off x="1948" y="1107"/>
              <a:ext cx="196" cy="204"/>
            </a:xfrm>
            <a:custGeom>
              <a:avLst/>
              <a:gdLst>
                <a:gd name="T0" fmla="*/ 16 w 43200"/>
                <a:gd name="T1" fmla="*/ 159 h 43155"/>
                <a:gd name="T2" fmla="*/ 104 w 43200"/>
                <a:gd name="T3" fmla="*/ 204 h 43155"/>
                <a:gd name="T4" fmla="*/ 98 w 43200"/>
                <a:gd name="T5" fmla="*/ 102 h 431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lnTo>
                    <a:pt x="3603" y="33544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pic>
          <p:nvPicPr>
            <p:cNvPr id="145" name="Picture 24" descr="light_shado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6" name="Line 3"/>
          <p:cNvSpPr>
            <a:spLocks noChangeShapeType="1"/>
          </p:cNvSpPr>
          <p:nvPr/>
        </p:nvSpPr>
        <p:spPr bwMode="auto">
          <a:xfrm flipV="1">
            <a:off x="2351006" y="6310678"/>
            <a:ext cx="6323532" cy="13922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157" name="Group 9"/>
          <p:cNvGrpSpPr>
            <a:grpSpLocks/>
          </p:cNvGrpSpPr>
          <p:nvPr/>
        </p:nvGrpSpPr>
        <p:grpSpPr bwMode="auto">
          <a:xfrm rot="4976862" flipH="1">
            <a:off x="2222154" y="5989224"/>
            <a:ext cx="323850" cy="311150"/>
            <a:chOff x="1944" y="1111"/>
            <a:chExt cx="204" cy="196"/>
          </a:xfrm>
        </p:grpSpPr>
        <p:pic>
          <p:nvPicPr>
            <p:cNvPr id="158" name="Picture 10" descr="circuler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9" name="Oval 11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rgbClr val="FFFF00">
                    <a:gamma/>
                    <a:shade val="46275"/>
                    <a:invGamma/>
                  </a:srgbClr>
                </a:gs>
                <a:gs pos="50000">
                  <a:srgbClr val="FFFF00">
                    <a:alpha val="50000"/>
                  </a:srgbClr>
                </a:gs>
                <a:gs pos="100000">
                  <a:srgbClr val="FFFF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 sz="2400">
                <a:latin typeface="Arial" charset="0"/>
              </a:endParaRPr>
            </a:p>
          </p:txBody>
        </p:sp>
        <p:grpSp>
          <p:nvGrpSpPr>
            <p:cNvPr id="160" name="Group 12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63" name="Group 1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9" name="AutoShape 1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70" name="AutoShape 1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71" name="AutoShape 1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72" name="AutoShape 1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  <p:grpSp>
            <p:nvGrpSpPr>
              <p:cNvPr id="164" name="Group 1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5" name="AutoShape 1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6" name="AutoShape 2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7" name="AutoShape 2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  <p:sp>
              <p:nvSpPr>
                <p:cNvPr id="168" name="AutoShape 2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2400"/>
                </a:p>
              </p:txBody>
            </p:sp>
          </p:grpSp>
        </p:grpSp>
        <p:sp>
          <p:nvSpPr>
            <p:cNvPr id="161" name="Arc 23"/>
            <p:cNvSpPr>
              <a:spLocks/>
            </p:cNvSpPr>
            <p:nvPr/>
          </p:nvSpPr>
          <p:spPr bwMode="gray">
            <a:xfrm rot="3847716">
              <a:off x="1948" y="1107"/>
              <a:ext cx="196" cy="204"/>
            </a:xfrm>
            <a:custGeom>
              <a:avLst/>
              <a:gdLst>
                <a:gd name="T0" fmla="*/ 16 w 43200"/>
                <a:gd name="T1" fmla="*/ 159 h 43155"/>
                <a:gd name="T2" fmla="*/ 104 w 43200"/>
                <a:gd name="T3" fmla="*/ 204 h 43155"/>
                <a:gd name="T4" fmla="*/ 98 w 43200"/>
                <a:gd name="T5" fmla="*/ 102 h 431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lnTo>
                    <a:pt x="3603" y="33544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/>
            </a:p>
          </p:txBody>
        </p:sp>
        <p:pic>
          <p:nvPicPr>
            <p:cNvPr id="162" name="Picture 24" descr="light_shado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NIC – Network Interface card</a:t>
            </a:r>
            <a:endParaRPr lang="en-US" altLang="en-US" sz="3200" smtClean="0"/>
          </a:p>
        </p:txBody>
      </p:sp>
      <p:sp>
        <p:nvSpPr>
          <p:cNvPr id="16406" name="Footer Placeholder 10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6405" name="Slide Number Placeholder 10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FFDD6E-A7C0-49CC-B4CA-D9A7F82AD479}" type="slidenum">
              <a:rPr lang="en-US" altLang="en-US" smtClean="0">
                <a:solidFill>
                  <a:schemeClr val="bg1"/>
                </a:solidFill>
              </a:rPr>
              <a:pPr/>
              <a:t>7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932214"/>
            <a:ext cx="3162300" cy="1447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380014"/>
            <a:ext cx="2466975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38" y="5011510"/>
            <a:ext cx="1819276" cy="18192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6150" y="2743200"/>
            <a:ext cx="520065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0440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hub hay switch</a:t>
            </a:r>
            <a:endParaRPr lang="en-US" altLang="en-US" sz="320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20930" r="11789" b="25581"/>
          <a:stretch/>
        </p:blipFill>
        <p:spPr>
          <a:xfrm>
            <a:off x="228600" y="1981200"/>
            <a:ext cx="2819400" cy="1409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" y="4343400"/>
            <a:ext cx="3181350" cy="14382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03"/>
          <a:stretch/>
        </p:blipFill>
        <p:spPr>
          <a:xfrm>
            <a:off x="3436005" y="1828800"/>
            <a:ext cx="564132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419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router</a:t>
            </a:r>
            <a:endParaRPr lang="en-US" altLang="en-US" sz="320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1" b="27272"/>
          <a:stretch/>
        </p:blipFill>
        <p:spPr>
          <a:xfrm>
            <a:off x="304800" y="1828800"/>
            <a:ext cx="3352800" cy="11921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52" y="3124200"/>
            <a:ext cx="6186095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756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gateway</a:t>
            </a:r>
            <a:endParaRPr lang="en-US" altLang="en-US" sz="3200" smtClean="0"/>
          </a:p>
        </p:txBody>
      </p:sp>
      <p:sp>
        <p:nvSpPr>
          <p:cNvPr id="16406" name="Footer Placeholder 10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6405" name="Slide Number Placeholder 10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FFDD6E-A7C0-49CC-B4CA-D9A7F82AD479}" type="slidenum">
              <a:rPr lang="en-US" altLang="en-US" smtClean="0">
                <a:solidFill>
                  <a:schemeClr val="bg1"/>
                </a:solidFill>
              </a:rPr>
              <a:pPr/>
              <a:t>10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3" r="9824"/>
          <a:stretch/>
        </p:blipFill>
        <p:spPr>
          <a:xfrm>
            <a:off x="3586843" y="3116488"/>
            <a:ext cx="5334001" cy="34337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34356"/>
            <a:ext cx="2981071" cy="258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875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Modem</a:t>
            </a:r>
            <a:endParaRPr lang="en-US" altLang="en-US" sz="320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981200"/>
            <a:ext cx="2619375" cy="1743075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267200"/>
            <a:ext cx="8658054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72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Lịch sử của Internet</a:t>
            </a:r>
          </a:p>
        </p:txBody>
      </p:sp>
      <p:sp>
        <p:nvSpPr>
          <p:cNvPr id="17436" name="Footer Placeholder 29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7435" name="Slide Number Placeholder 2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BBEFF8-BEDA-4D3B-9DE5-E51254F08168}" type="slidenum">
              <a:rPr lang="en-US" altLang="en-US" smtClean="0">
                <a:solidFill>
                  <a:schemeClr val="bg1"/>
                </a:solidFill>
              </a:rPr>
              <a:pPr/>
              <a:t>12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gray">
          <a:xfrm>
            <a:off x="565150" y="2654300"/>
            <a:ext cx="7740650" cy="619125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54038" y="2654300"/>
            <a:ext cx="2054225" cy="619125"/>
            <a:chOff x="404" y="1980"/>
            <a:chExt cx="1294" cy="298"/>
          </a:xfrm>
        </p:grpSpPr>
        <p:sp>
          <p:nvSpPr>
            <p:cNvPr id="17437" name="Rectangle 5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  <p:sp>
          <p:nvSpPr>
            <p:cNvPr id="17438" name="AutoShape 6"/>
            <p:cNvSpPr>
              <a:spLocks noChangeArrowheads="1"/>
            </p:cNvSpPr>
            <p:nvPr/>
          </p:nvSpPr>
          <p:spPr bwMode="invGray">
            <a:xfrm rot="5400000">
              <a:off x="1568" y="2072"/>
              <a:ext cx="139" cy="120"/>
            </a:xfrm>
            <a:prstGeom prst="triangle">
              <a:avLst>
                <a:gd name="adj" fmla="val 50000"/>
              </a:avLst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2400"/>
            </a:p>
          </p:txBody>
        </p:sp>
      </p:grpSp>
      <p:sp>
        <p:nvSpPr>
          <p:cNvPr id="29703" name="Text Box 7"/>
          <p:cNvSpPr txBox="1">
            <a:spLocks noChangeArrowheads="1"/>
          </p:cNvSpPr>
          <p:nvPr/>
        </p:nvSpPr>
        <p:spPr bwMode="black">
          <a:xfrm>
            <a:off x="2468563" y="2786063"/>
            <a:ext cx="1676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chemeClr val="bg1"/>
                </a:solidFill>
              </a:rPr>
              <a:t>NSF NET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gray">
          <a:xfrm>
            <a:off x="576263" y="2760663"/>
            <a:ext cx="1836737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33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b="1">
                <a:solidFill>
                  <a:srgbClr val="FFFFFF"/>
                </a:solidFill>
              </a:rPr>
              <a:t>ARPA NET</a:t>
            </a:r>
          </a:p>
        </p:txBody>
      </p:sp>
      <p:sp>
        <p:nvSpPr>
          <p:cNvPr id="29705" name="AutoShape 9"/>
          <p:cNvSpPr>
            <a:spLocks noChangeArrowheads="1"/>
          </p:cNvSpPr>
          <p:nvPr/>
        </p:nvSpPr>
        <p:spPr bwMode="gray">
          <a:xfrm>
            <a:off x="4040188" y="2820988"/>
            <a:ext cx="368300" cy="273050"/>
          </a:xfrm>
          <a:prstGeom prst="rightArrow">
            <a:avLst>
              <a:gd name="adj1" fmla="val 50000"/>
              <a:gd name="adj2" fmla="val 60467"/>
            </a:avLst>
          </a:prstGeom>
          <a:solidFill>
            <a:srgbClr val="FEFFFF"/>
          </a:solidFill>
          <a:ln>
            <a:noFill/>
          </a:ln>
          <a:effectLst>
            <a:outerShdw dist="28398" dir="1593903" algn="ctr" rotWithShape="0">
              <a:srgbClr val="33333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black">
          <a:xfrm>
            <a:off x="4419600" y="2786063"/>
            <a:ext cx="1676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chemeClr val="bg1"/>
                </a:solidFill>
              </a:rPr>
              <a:t>WWW</a:t>
            </a:r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gray">
          <a:xfrm>
            <a:off x="6069013" y="2820988"/>
            <a:ext cx="368300" cy="273050"/>
          </a:xfrm>
          <a:prstGeom prst="rightArrow">
            <a:avLst>
              <a:gd name="adj1" fmla="val 50000"/>
              <a:gd name="adj2" fmla="val 60467"/>
            </a:avLst>
          </a:prstGeom>
          <a:solidFill>
            <a:srgbClr val="FEFFFF"/>
          </a:solidFill>
          <a:ln>
            <a:noFill/>
          </a:ln>
          <a:effectLst>
            <a:outerShdw dist="28398" dir="1593903" algn="ctr" rotWithShape="0">
              <a:srgbClr val="33333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black">
          <a:xfrm>
            <a:off x="6407150" y="2786063"/>
            <a:ext cx="1676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chemeClr val="bg1"/>
                </a:solidFill>
              </a:rPr>
              <a:t>ISP</a:t>
            </a:r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gray">
          <a:xfrm>
            <a:off x="850900" y="3403600"/>
            <a:ext cx="1114425" cy="1114425"/>
          </a:xfrm>
          <a:prstGeom prst="diamond">
            <a:avLst/>
          </a:prstGeom>
          <a:solidFill>
            <a:schemeClr val="hlink"/>
          </a:solidFill>
          <a:ln w="9525">
            <a:miter lim="800000"/>
            <a:headEnd/>
            <a:tailEnd/>
          </a:ln>
          <a:scene3d>
            <a:camera prst="legacyPerspectiveBottom">
              <a:rot lat="20999997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29710" name="AutoShape 14"/>
          <p:cNvSpPr>
            <a:spLocks noChangeArrowheads="1"/>
          </p:cNvSpPr>
          <p:nvPr/>
        </p:nvSpPr>
        <p:spPr bwMode="gray">
          <a:xfrm>
            <a:off x="2832100" y="3403600"/>
            <a:ext cx="1114425" cy="1114425"/>
          </a:xfrm>
          <a:prstGeom prst="diamond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>
              <a:rot lat="20999997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29711" name="AutoShape 15"/>
          <p:cNvSpPr>
            <a:spLocks noChangeArrowheads="1"/>
          </p:cNvSpPr>
          <p:nvPr/>
        </p:nvSpPr>
        <p:spPr bwMode="gray">
          <a:xfrm>
            <a:off x="4822825" y="3403600"/>
            <a:ext cx="1114425" cy="1114425"/>
          </a:xfrm>
          <a:prstGeom prst="diamond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>
              <a:rot lat="20999997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29712" name="AutoShape 16"/>
          <p:cNvSpPr>
            <a:spLocks noChangeArrowheads="1"/>
          </p:cNvSpPr>
          <p:nvPr/>
        </p:nvSpPr>
        <p:spPr bwMode="gray">
          <a:xfrm>
            <a:off x="6765925" y="3403600"/>
            <a:ext cx="1114425" cy="1114425"/>
          </a:xfrm>
          <a:prstGeom prst="diamond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>
              <a:rot lat="20999997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cxnSp>
        <p:nvCxnSpPr>
          <p:cNvPr id="29713" name="AutoShape 17"/>
          <p:cNvCxnSpPr>
            <a:cxnSpLocks noChangeShapeType="1"/>
            <a:stCxn id="29709" idx="3"/>
            <a:endCxn id="29710" idx="1"/>
          </p:cNvCxnSpPr>
          <p:nvPr/>
        </p:nvCxnSpPr>
        <p:spPr bwMode="gray">
          <a:xfrm>
            <a:off x="1965325" y="3960813"/>
            <a:ext cx="866775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14" name="AutoShape 18"/>
          <p:cNvCxnSpPr>
            <a:cxnSpLocks noChangeShapeType="1"/>
            <a:stCxn id="29710" idx="3"/>
            <a:endCxn id="29711" idx="1"/>
          </p:cNvCxnSpPr>
          <p:nvPr/>
        </p:nvCxnSpPr>
        <p:spPr bwMode="gray">
          <a:xfrm>
            <a:off x="3946525" y="3960813"/>
            <a:ext cx="876300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15" name="AutoShape 19"/>
          <p:cNvCxnSpPr>
            <a:cxnSpLocks noChangeShapeType="1"/>
            <a:stCxn id="29711" idx="3"/>
            <a:endCxn id="29712" idx="1"/>
          </p:cNvCxnSpPr>
          <p:nvPr/>
        </p:nvCxnSpPr>
        <p:spPr bwMode="gray">
          <a:xfrm>
            <a:off x="5937250" y="3960813"/>
            <a:ext cx="828675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716" name="Text Box 20"/>
          <p:cNvSpPr txBox="1">
            <a:spLocks noChangeArrowheads="1"/>
          </p:cNvSpPr>
          <p:nvPr/>
        </p:nvSpPr>
        <p:spPr bwMode="gray">
          <a:xfrm>
            <a:off x="954088" y="3729038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FFFFF"/>
                </a:solidFill>
              </a:rPr>
              <a:t>1969</a:t>
            </a: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gray">
          <a:xfrm>
            <a:off x="2943225" y="3729038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FFFFF"/>
                </a:solidFill>
              </a:rPr>
              <a:t>1980</a:t>
            </a: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gray">
          <a:xfrm>
            <a:off x="4953000" y="3729038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FFFFF"/>
                </a:solidFill>
              </a:rPr>
              <a:t>1991</a:t>
            </a: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gray">
          <a:xfrm>
            <a:off x="6905625" y="3729038"/>
            <a:ext cx="866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FFFFFF"/>
                </a:solidFill>
              </a:rPr>
              <a:t>1995</a:t>
            </a:r>
          </a:p>
        </p:txBody>
      </p:sp>
      <p:sp>
        <p:nvSpPr>
          <p:cNvPr id="29720" name="Text Box 24"/>
          <p:cNvSpPr txBox="1">
            <a:spLocks noChangeArrowheads="1"/>
          </p:cNvSpPr>
          <p:nvPr/>
        </p:nvSpPr>
        <p:spPr bwMode="gray">
          <a:xfrm>
            <a:off x="596900" y="4608512"/>
            <a:ext cx="12239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400">
                <a:solidFill>
                  <a:srgbClr val="000000"/>
                </a:solidFill>
              </a:rPr>
              <a:t> Mạng của bộ quốc phòng Mỹ</a:t>
            </a:r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gray">
          <a:xfrm>
            <a:off x="2133600" y="4608513"/>
            <a:ext cx="2286000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400" smtClean="0">
                <a:solidFill>
                  <a:srgbClr val="000000"/>
                </a:solidFill>
              </a:rPr>
              <a:t>TCP/IP</a:t>
            </a:r>
            <a:endParaRPr lang="en-US" altLang="en-US" sz="240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400">
                <a:solidFill>
                  <a:srgbClr val="000000"/>
                </a:solidFill>
              </a:rPr>
              <a:t>Kết nối các trường đại học và trung tâm nghiên cứu</a:t>
            </a:r>
          </a:p>
        </p:txBody>
      </p:sp>
      <p:sp>
        <p:nvSpPr>
          <p:cNvPr id="29722" name="Text Box 26"/>
          <p:cNvSpPr txBox="1">
            <a:spLocks noChangeArrowheads="1"/>
          </p:cNvSpPr>
          <p:nvPr/>
        </p:nvSpPr>
        <p:spPr bwMode="gray">
          <a:xfrm>
            <a:off x="4900612" y="4608512"/>
            <a:ext cx="170338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400">
                <a:solidFill>
                  <a:srgbClr val="000000"/>
                </a:solidFill>
              </a:rPr>
              <a:t> Các ứng dụng TMĐT được đưa lên Internet</a:t>
            </a:r>
          </a:p>
        </p:txBody>
      </p:sp>
      <p:sp>
        <p:nvSpPr>
          <p:cNvPr id="29723" name="Text Box 27"/>
          <p:cNvSpPr txBox="1">
            <a:spLocks noChangeArrowheads="1"/>
          </p:cNvSpPr>
          <p:nvPr/>
        </p:nvSpPr>
        <p:spPr bwMode="gray">
          <a:xfrm>
            <a:off x="6765924" y="4608513"/>
            <a:ext cx="17684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400">
                <a:solidFill>
                  <a:srgbClr val="000000"/>
                </a:solidFill>
              </a:rPr>
              <a:t> Các công ty cung cấp và thu phí truy cập vào Internet</a:t>
            </a:r>
          </a:p>
        </p:txBody>
      </p:sp>
      <p:sp>
        <p:nvSpPr>
          <p:cNvPr id="29724" name="Rectangle 28"/>
          <p:cNvSpPr>
            <a:spLocks noChangeArrowheads="1"/>
          </p:cNvSpPr>
          <p:nvPr/>
        </p:nvSpPr>
        <p:spPr bwMode="gray">
          <a:xfrm>
            <a:off x="381000" y="1660532"/>
            <a:ext cx="8458199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lnSpc>
                <a:spcPct val="110000"/>
              </a:lnSpc>
              <a:buClr>
                <a:srgbClr val="D7181F"/>
              </a:buClr>
              <a:buFont typeface="Wingdings" panose="05000000000000000000" pitchFamily="2" charset="2"/>
              <a:buChar char="v"/>
            </a:pPr>
            <a:r>
              <a:rPr lang="en-US" altLang="en-US" sz="2400" b="1"/>
              <a:t>  Internet  (i</a:t>
            </a:r>
            <a:r>
              <a:rPr lang="en-US" altLang="en-US" sz="2400"/>
              <a:t>nter-network) là một mạng máy tính rất rộng lớn kết nối các mạng máy tính khác nhau nằm </a:t>
            </a:r>
            <a:r>
              <a:rPr lang="en-US" altLang="en-US" sz="2400" smtClean="0"/>
              <a:t>khắp </a:t>
            </a:r>
            <a:r>
              <a:rPr lang="en-US" altLang="en-US" sz="2400"/>
              <a:t>toàn cầu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>
                <a:solidFill>
                  <a:srgbClr val="FF0000"/>
                </a:solidFill>
              </a:rPr>
              <a:t>2</a:t>
            </a:r>
            <a:endParaRPr lang="en-US" altLang="en-US" sz="2400" b="1" kern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  <p:bldP spid="29703" grpId="0"/>
      <p:bldP spid="29704" grpId="0"/>
      <p:bldP spid="29705" grpId="0" animBg="1"/>
      <p:bldP spid="29706" grpId="0"/>
      <p:bldP spid="29707" grpId="0" animBg="1"/>
      <p:bldP spid="29708" grpId="0"/>
      <p:bldP spid="29709" grpId="0" animBg="1"/>
      <p:bldP spid="29710" grpId="0" animBg="1"/>
      <p:bldP spid="29711" grpId="0" animBg="1"/>
      <p:bldP spid="29712" grpId="0" animBg="1"/>
      <p:bldP spid="29716" grpId="0"/>
      <p:bldP spid="29717" grpId="0"/>
      <p:bldP spid="29718" grpId="0"/>
      <p:bldP spid="29719" grpId="0"/>
      <p:bldP spid="29720" grpId="0"/>
      <p:bldP spid="29721" grpId="0"/>
      <p:bldP spid="29722" grpId="0"/>
      <p:bldP spid="297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Sự phát triển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 smtClean="0"/>
              <a:t>1991-2009</a:t>
            </a:r>
          </a:p>
        </p:txBody>
      </p:sp>
      <p:sp>
        <p:nvSpPr>
          <p:cNvPr id="18436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Hà Văn Sang - www.sanghv.com</a:t>
            </a:r>
          </a:p>
        </p:txBody>
      </p:sp>
      <p:sp>
        <p:nvSpPr>
          <p:cNvPr id="1843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B33416E-FBF2-4471-94ED-3D568668A8AD}" type="slidenum">
              <a:rPr lang="en-US" altLang="en-US" smtClean="0">
                <a:solidFill>
                  <a:schemeClr val="bg1"/>
                </a:solidFill>
              </a:rPr>
              <a:pPr/>
              <a:t>13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0"/>
            <a:ext cx="7848600" cy="4195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Sơ đồ Internet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229600" cy="4495800"/>
          </a:xfrm>
        </p:spPr>
        <p:txBody>
          <a:bodyPr/>
          <a:lstStyle/>
          <a:p>
            <a:r>
              <a:rPr lang="en-US" altLang="en-US" smtClean="0"/>
              <a:t>Sơ đồ khái quát mạng Internet</a:t>
            </a:r>
          </a:p>
        </p:txBody>
      </p:sp>
      <p:sp>
        <p:nvSpPr>
          <p:cNvPr id="19462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A509E4A-A31D-4B57-9E38-722ADE3DA609}" type="slidenum">
              <a:rPr lang="en-US" altLang="en-US" smtClean="0">
                <a:solidFill>
                  <a:schemeClr val="bg1"/>
                </a:solidFill>
              </a:rPr>
              <a:pPr/>
              <a:t>14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9220" name="Picture 7" descr="inter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71" y="2438400"/>
            <a:ext cx="8703129" cy="448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Kiến trúc dựa trên router</a:t>
            </a:r>
          </a:p>
        </p:txBody>
      </p:sp>
      <p:sp>
        <p:nvSpPr>
          <p:cNvPr id="21507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Hà Văn Sang - www.sanghv.com</a:t>
            </a:r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8ABE36B-1C8F-499A-BAA4-BD0ABA259451}" type="slidenum">
              <a:rPr lang="en-US" altLang="en-US" smtClean="0">
                <a:solidFill>
                  <a:schemeClr val="bg1"/>
                </a:solidFill>
              </a:rPr>
              <a:pPr/>
              <a:t>15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151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1527"/>
            <a:ext cx="9083190" cy="5439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Một số khái niệm của Internet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sz="2800" smtClean="0"/>
              <a:t>Các giao thức (Internet Protocols):</a:t>
            </a:r>
          </a:p>
          <a:p>
            <a:pPr lvl="1" algn="just"/>
            <a:r>
              <a:rPr lang="en-US" altLang="en-US" sz="2400" smtClean="0"/>
              <a:t>Là tập các luật, qui tắc mà các máy phải tuân theo khi giao tiếp trên Internet</a:t>
            </a:r>
          </a:p>
          <a:p>
            <a:pPr lvl="1" algn="just"/>
            <a:r>
              <a:rPr lang="en-US" altLang="en-US" sz="2400" smtClean="0"/>
              <a:t>Một số giao thức: TCP, UDP, IP, HTTP, FTP, SMTP, POP3…</a:t>
            </a:r>
          </a:p>
          <a:p>
            <a:pPr algn="just"/>
            <a:r>
              <a:rPr lang="en-US" altLang="en-US" sz="2800" smtClean="0"/>
              <a:t>Địa chỉ IP (IP address)</a:t>
            </a:r>
          </a:p>
          <a:p>
            <a:pPr lvl="1" algn="just"/>
            <a:r>
              <a:rPr lang="en-US" altLang="en-US" sz="2400" smtClean="0"/>
              <a:t>Dùng để xác định một máy tính trên mạng</a:t>
            </a:r>
          </a:p>
          <a:p>
            <a:pPr lvl="1" algn="just"/>
            <a:r>
              <a:rPr lang="en-US" altLang="en-US" sz="2400" smtClean="0"/>
              <a:t>Gồm một tập 4 số nhỏ hơn 255 ngăn cách bởi dấu .</a:t>
            </a:r>
          </a:p>
          <a:p>
            <a:pPr lvl="1" algn="just"/>
            <a:r>
              <a:rPr lang="en-US" altLang="en-US" sz="2400" smtClean="0"/>
              <a:t>Ví dụ: 203.113.134.35</a:t>
            </a:r>
          </a:p>
        </p:txBody>
      </p:sp>
      <p:sp>
        <p:nvSpPr>
          <p:cNvPr id="2253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734100-265D-40FA-B31C-95CB6994A4D3}" type="slidenum">
              <a:rPr lang="en-US" altLang="en-US" smtClean="0">
                <a:solidFill>
                  <a:schemeClr val="bg1"/>
                </a:solidFill>
              </a:rPr>
              <a:pPr/>
              <a:t>16</a:t>
            </a:fld>
            <a:endParaRPr lang="en-US" altLang="en-U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Tổ chức Internet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5257800" cy="1981200"/>
          </a:xfrm>
        </p:spPr>
        <p:txBody>
          <a:bodyPr/>
          <a:lstStyle/>
          <a:p>
            <a:pPr algn="just"/>
            <a:r>
              <a:rPr lang="en-US" altLang="en-US" sz="2400" smtClean="0"/>
              <a:t>Phân cấp</a:t>
            </a:r>
          </a:p>
          <a:p>
            <a:pPr lvl="1" algn="just"/>
            <a:r>
              <a:rPr lang="en-US" altLang="en-US">
                <a:hlinkClick r:id="rId2"/>
              </a:rPr>
              <a:t>https://www.internic.net</a:t>
            </a:r>
            <a:r>
              <a:rPr lang="en-US" altLang="en-US" smtClean="0">
                <a:hlinkClick r:id="rId2"/>
              </a:rPr>
              <a:t>/</a:t>
            </a:r>
            <a:endParaRPr lang="en-US" altLang="en-US" smtClean="0"/>
          </a:p>
          <a:p>
            <a:pPr lvl="1" algn="just"/>
            <a:r>
              <a:rPr lang="en-US">
                <a:hlinkClick r:id="rId3"/>
              </a:rPr>
              <a:t>https://www.apnic.net</a:t>
            </a:r>
            <a:r>
              <a:rPr lang="en-US" smtClean="0">
                <a:hlinkClick r:id="rId3"/>
              </a:rPr>
              <a:t>/</a:t>
            </a:r>
            <a:endParaRPr lang="en-US" smtClean="0"/>
          </a:p>
          <a:p>
            <a:pPr lvl="1" algn="just"/>
            <a:r>
              <a:rPr lang="en-US">
                <a:hlinkClick r:id="rId4"/>
              </a:rPr>
              <a:t>https://www.vnnic.vn</a:t>
            </a:r>
            <a:r>
              <a:rPr lang="en-US" smtClean="0">
                <a:hlinkClick r:id="rId4"/>
              </a:rPr>
              <a:t>/</a:t>
            </a:r>
            <a:endParaRPr lang="en-US" smtClean="0"/>
          </a:p>
          <a:p>
            <a:pPr marL="457200" lvl="1" indent="0" algn="just">
              <a:buNone/>
            </a:pPr>
            <a:endParaRPr lang="en-US" altLang="en-US" smtClean="0"/>
          </a:p>
        </p:txBody>
      </p:sp>
      <p:sp>
        <p:nvSpPr>
          <p:cNvPr id="2253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734100-265D-40FA-B31C-95CB6994A4D3}" type="slidenum">
              <a:rPr lang="en-US" altLang="en-US" smtClean="0">
                <a:solidFill>
                  <a:schemeClr val="bg1"/>
                </a:solidFill>
              </a:rPr>
              <a:pPr/>
              <a:t>17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1564" y="3490232"/>
            <a:ext cx="4781550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4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Phân cấp tên miền</a:t>
            </a:r>
          </a:p>
        </p:txBody>
      </p:sp>
      <p:sp>
        <p:nvSpPr>
          <p:cNvPr id="2355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9E61E3D-C897-408A-8475-93A9C4D84367}" type="slidenum">
              <a:rPr lang="en-US" altLang="en-US" smtClean="0">
                <a:solidFill>
                  <a:schemeClr val="bg1"/>
                </a:solidFill>
              </a:rPr>
              <a:pPr/>
              <a:t>18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/>
              <a:t>Hệ thống tên miền (Domain name system)</a:t>
            </a:r>
          </a:p>
          <a:p>
            <a:pPr lvl="1" algn="just"/>
            <a:r>
              <a:rPr lang="en-US" altLang="en-US"/>
              <a:t>Tên miền dùng để gán cho địa chỉ IP. </a:t>
            </a:r>
          </a:p>
          <a:p>
            <a:pPr lvl="1" algn="just"/>
            <a:r>
              <a:rPr lang="en-US" altLang="en-US"/>
              <a:t>Vd tên miền </a:t>
            </a:r>
            <a:r>
              <a:rPr lang="en-US" altLang="en-US">
                <a:hlinkClick r:id="rId2"/>
              </a:rPr>
              <a:t>www.hvtc.edu.vn</a:t>
            </a:r>
            <a:r>
              <a:rPr lang="en-US" altLang="en-US"/>
              <a:t> ứng với IP </a:t>
            </a:r>
            <a:r>
              <a:rPr lang="en-US" altLang="en-US" smtClean="0"/>
              <a:t>118.70.205.68</a:t>
            </a:r>
          </a:p>
          <a:p>
            <a:pPr algn="just"/>
            <a:r>
              <a:rPr lang="en-US">
                <a:hlinkClick r:id="rId3"/>
              </a:rPr>
              <a:t>https://www.whois.net</a:t>
            </a:r>
            <a:r>
              <a:rPr lang="en-US" smtClean="0">
                <a:hlinkClick r:id="rId3"/>
              </a:rPr>
              <a:t>/</a:t>
            </a:r>
            <a:endParaRPr lang="en-US" smtClean="0"/>
          </a:p>
          <a:p>
            <a:pPr algn="just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810000"/>
            <a:ext cx="4454358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Phân cấp tên miền</a:t>
            </a:r>
          </a:p>
        </p:txBody>
      </p:sp>
      <p:pic>
        <p:nvPicPr>
          <p:cNvPr id="1331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000" y="1828800"/>
            <a:ext cx="8458200" cy="4892676"/>
          </a:xfrm>
        </p:spPr>
      </p:pic>
      <p:sp>
        <p:nvSpPr>
          <p:cNvPr id="2355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9E61E3D-C897-408A-8475-93A9C4D84367}" type="slidenum">
              <a:rPr lang="en-US" altLang="en-US" smtClean="0">
                <a:solidFill>
                  <a:schemeClr val="bg1"/>
                </a:solidFill>
              </a:rPr>
              <a:pPr/>
              <a:t>19</a:t>
            </a:fld>
            <a:endParaRPr lang="en-US" altLang="en-US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22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Các ứng dụng trên Internet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334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en-US" sz="2800" smtClean="0"/>
              <a:t>Email</a:t>
            </a:r>
          </a:p>
          <a:p>
            <a:pPr lvl="1" algn="just">
              <a:lnSpc>
                <a:spcPct val="90000"/>
              </a:lnSpc>
            </a:pPr>
            <a:r>
              <a:rPr lang="en-US" altLang="en-US" sz="2400" smtClean="0"/>
              <a:t>Truyền gửi thông điệp giữa các cá nhân trên Internet</a:t>
            </a:r>
          </a:p>
          <a:p>
            <a:pPr algn="just">
              <a:lnSpc>
                <a:spcPct val="90000"/>
              </a:lnSpc>
            </a:pPr>
            <a:r>
              <a:rPr lang="en-US" altLang="en-US" sz="2800" smtClean="0"/>
              <a:t>File Transfer Protocol (FTP)</a:t>
            </a:r>
          </a:p>
          <a:p>
            <a:pPr lvl="1" algn="just">
              <a:lnSpc>
                <a:spcPct val="90000"/>
              </a:lnSpc>
            </a:pPr>
            <a:r>
              <a:rPr lang="en-US" altLang="en-US" sz="2400" smtClean="0"/>
              <a:t>Truyền gửi tệp tin giữa các máy tính</a:t>
            </a:r>
          </a:p>
          <a:p>
            <a:pPr algn="just">
              <a:lnSpc>
                <a:spcPct val="90000"/>
              </a:lnSpc>
            </a:pPr>
            <a:r>
              <a:rPr lang="en-US" altLang="en-US" sz="2800" smtClean="0"/>
              <a:t>Telnet</a:t>
            </a:r>
          </a:p>
          <a:p>
            <a:pPr lvl="1" algn="just">
              <a:lnSpc>
                <a:spcPct val="90000"/>
              </a:lnSpc>
            </a:pPr>
            <a:r>
              <a:rPr lang="en-US" altLang="en-US" sz="2400" smtClean="0"/>
              <a:t>Đăng nhập và điều khiển máy tính từ xa</a:t>
            </a:r>
          </a:p>
          <a:p>
            <a:pPr algn="just">
              <a:lnSpc>
                <a:spcPct val="90000"/>
              </a:lnSpc>
            </a:pPr>
            <a:r>
              <a:rPr lang="en-US" altLang="en-US" sz="2800" smtClean="0"/>
              <a:t>World Wide Web (WWW)</a:t>
            </a:r>
          </a:p>
          <a:p>
            <a:pPr lvl="1" algn="just">
              <a:lnSpc>
                <a:spcPct val="90000"/>
              </a:lnSpc>
            </a:pPr>
            <a:r>
              <a:rPr lang="en-US" altLang="en-US" sz="2400" smtClean="0"/>
              <a:t>Truy cập thông tin qua các giao diện đơn giản</a:t>
            </a:r>
          </a:p>
          <a:p>
            <a:pPr algn="just">
              <a:lnSpc>
                <a:spcPct val="90000"/>
              </a:lnSpc>
            </a:pPr>
            <a:r>
              <a:rPr lang="en-US" altLang="en-US" sz="2800" smtClean="0"/>
              <a:t>Video Conferencing</a:t>
            </a:r>
          </a:p>
          <a:p>
            <a:pPr lvl="1" algn="just">
              <a:lnSpc>
                <a:spcPct val="90000"/>
              </a:lnSpc>
            </a:pPr>
            <a:r>
              <a:rPr lang="en-US" altLang="en-US" sz="2400" smtClean="0"/>
              <a:t>Hội nghị từ xa qua internet</a:t>
            </a:r>
          </a:p>
          <a:p>
            <a:pPr algn="just">
              <a:lnSpc>
                <a:spcPct val="90000"/>
              </a:lnSpc>
            </a:pPr>
            <a:r>
              <a:rPr lang="en-US" altLang="en-US" sz="2800" smtClean="0"/>
              <a:t>MultiMedia</a:t>
            </a:r>
          </a:p>
          <a:p>
            <a:pPr lvl="1" algn="just">
              <a:lnSpc>
                <a:spcPct val="90000"/>
              </a:lnSpc>
            </a:pPr>
            <a:r>
              <a:rPr lang="en-US" altLang="en-US" sz="2400" smtClean="0"/>
              <a:t>Truyền tải, thể hiện hình ảnh, âm thanh…</a:t>
            </a:r>
          </a:p>
          <a:p>
            <a:pPr lvl="1" algn="just">
              <a:lnSpc>
                <a:spcPct val="90000"/>
              </a:lnSpc>
            </a:pPr>
            <a:endParaRPr lang="en-US" altLang="en-US" sz="2400" smtClean="0"/>
          </a:p>
        </p:txBody>
      </p:sp>
      <p:sp>
        <p:nvSpPr>
          <p:cNvPr id="2458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CDEDFC9-CBE1-4F57-8646-DD0FC98FA96F}" type="slidenum">
              <a:rPr lang="en-US" altLang="en-US" smtClean="0">
                <a:solidFill>
                  <a:schemeClr val="bg1"/>
                </a:solidFill>
              </a:rPr>
              <a:pPr/>
              <a:t>20</a:t>
            </a:fld>
            <a:endParaRPr lang="en-US" altLang="en-U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75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75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75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&amp; thực hành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smtClean="0"/>
              <a:t>Trả lời trắc nghiệm</a:t>
            </a:r>
          </a:p>
          <a:p>
            <a:pPr algn="just"/>
            <a:r>
              <a:rPr lang="en-US" altLang="en-US" smtClean="0"/>
              <a:t>Đặt câu hỏi</a:t>
            </a:r>
          </a:p>
          <a:p>
            <a:pPr algn="just"/>
            <a:r>
              <a:rPr lang="en-US" altLang="en-US" smtClean="0"/>
              <a:t>Bài tập về nhà</a:t>
            </a:r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A72A11-07B2-4E46-9CC1-13DF99AF9767}" type="slidenum">
              <a:rPr lang="en-US" altLang="en-US" smtClean="0">
                <a:solidFill>
                  <a:schemeClr val="bg1"/>
                </a:solidFill>
              </a:rPr>
              <a:pPr/>
              <a:t>21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35" y="3589337"/>
            <a:ext cx="5563065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về nhà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smtClean="0"/>
              <a:t>Hãy thực hiện những yêu cầu sau :</a:t>
            </a:r>
          </a:p>
          <a:p>
            <a:pPr lvl="1"/>
            <a:r>
              <a:rPr lang="en-US" altLang="en-US" smtClean="0"/>
              <a:t>Liệt kê các ứng dụng của Microsoft cung cấp dạng SaaS</a:t>
            </a:r>
            <a:endParaRPr lang="vi-VN" altLang="en-US" sz="2400" smtClean="0"/>
          </a:p>
          <a:p>
            <a:pPr lvl="1"/>
            <a:r>
              <a:rPr lang="en-US" altLang="en-US" sz="2400" smtClean="0"/>
              <a:t>Liệt kê các ứng dụng của Google cung cấp</a:t>
            </a:r>
            <a:endParaRPr lang="vi-VN" altLang="en-US" sz="2400" smtClean="0"/>
          </a:p>
          <a:p>
            <a:pPr lvl="1"/>
            <a:r>
              <a:rPr lang="en-US" altLang="en-US" sz="2400" smtClean="0"/>
              <a:t>Liệt kê các hệ thống lưu trữ đám mây thông dụng, tạo một tài khoản lưu trữ Google Drive </a:t>
            </a:r>
            <a:r>
              <a:rPr lang="en-US" altLang="en-US" sz="2400" smtClean="0">
                <a:sym typeface="Wingdings" panose="05000000000000000000" pitchFamily="2" charset="2"/>
              </a:rPr>
              <a:t> nộp bài làm trên đó và chia sẻ cho nvandon@gmail.com</a:t>
            </a:r>
            <a:endParaRPr lang="en-US" altLang="en-US" sz="2400" smtClean="0"/>
          </a:p>
          <a:p>
            <a:r>
              <a:rPr lang="en-US" altLang="en-US" smtClean="0"/>
              <a:t>Chú ý: tên file phải là tên của mình viết theo dạng ký pháp Pascal, vd: NguyenVanAn</a:t>
            </a:r>
            <a:endParaRPr lang="en-US" altLang="en-US" sz="2400" smtClean="0"/>
          </a:p>
        </p:txBody>
      </p:sp>
      <p:sp>
        <p:nvSpPr>
          <p:cNvPr id="3686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B61D09B-6D1B-4D2D-BDE7-1B04C5BBCCEF}" type="slidenum">
              <a:rPr lang="en-US" altLang="en-US" smtClean="0">
                <a:solidFill>
                  <a:schemeClr val="bg1"/>
                </a:solidFill>
              </a:rPr>
              <a:pPr/>
              <a:t>22</a:t>
            </a:fld>
            <a:endParaRPr lang="en-US" altLang="en-U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 noTextEdit="1"/>
          </p:cNvSpPr>
          <p:nvPr/>
        </p:nvSpPr>
        <p:spPr bwMode="gray">
          <a:xfrm>
            <a:off x="2175669" y="3048000"/>
            <a:ext cx="44958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Thank You !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524000" y="5410200"/>
            <a:ext cx="2819400" cy="381000"/>
          </a:xfrm>
        </p:spPr>
        <p:txBody>
          <a:bodyPr/>
          <a:lstStyle/>
          <a:p>
            <a:r>
              <a:rPr lang="en-US" altLang="en-US" sz="3200" smtClean="0"/>
              <a:t>Khoa CNTT</a:t>
            </a:r>
          </a:p>
          <a:p>
            <a:endParaRPr lang="en-US" alt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PP_nvdon">
  <a:themeElements>
    <a:clrScheme name="Default Design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PP_nvdon" id="{7B68A0F4-F325-4874-894E-B9E7D737E050}" vid="{CCCAF17B-6651-4D49-9705-493E5A594B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ThemePP_nvdon</Template>
  <TotalTime>0</TotalTime>
  <Words>767</Words>
  <Application>Microsoft Office PowerPoint</Application>
  <PresentationFormat>On-screen Show (4:3)</PresentationFormat>
  <Paragraphs>155</Paragraphs>
  <Slides>23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Wingdings</vt:lpstr>
      <vt:lpstr>ThemePP_nvdon</vt:lpstr>
      <vt:lpstr>Image</vt:lpstr>
      <vt:lpstr>Internet và An toàn dữ liệu</vt:lpstr>
      <vt:lpstr>Chương 1: Tổng quan về internet</vt:lpstr>
      <vt:lpstr>Mạng máy tính</vt:lpstr>
      <vt:lpstr>Phân loại mạng máy tính</vt:lpstr>
      <vt:lpstr>Phân loại mạng máy tính</vt:lpstr>
      <vt:lpstr>Các thành phần của mạng</vt:lpstr>
      <vt:lpstr>NIC – Network Interface card</vt:lpstr>
      <vt:lpstr>hub hay switch</vt:lpstr>
      <vt:lpstr>router</vt:lpstr>
      <vt:lpstr>gateway</vt:lpstr>
      <vt:lpstr>Modem</vt:lpstr>
      <vt:lpstr>Lịch sử của Internet</vt:lpstr>
      <vt:lpstr>Sự phát triển</vt:lpstr>
      <vt:lpstr>Sơ đồ Internet</vt:lpstr>
      <vt:lpstr>Kiến trúc dựa trên router</vt:lpstr>
      <vt:lpstr>Một số khái niệm của Internet</vt:lpstr>
      <vt:lpstr>Tổ chức Internet</vt:lpstr>
      <vt:lpstr>Phân cấp tên miền</vt:lpstr>
      <vt:lpstr>Phân cấp tên miền</vt:lpstr>
      <vt:lpstr>Các ứng dụng trên Internet</vt:lpstr>
      <vt:lpstr>Bài tập &amp; thực hành</vt:lpstr>
      <vt:lpstr>Bài tập về nhà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2020-03-26T14:08:46Z</dcterms:created>
  <dcterms:modified xsi:type="dcterms:W3CDTF">2020-03-26T21:20:16Z</dcterms:modified>
</cp:coreProperties>
</file>